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80" r:id="rId18"/>
    <p:sldId id="281" r:id="rId19"/>
    <p:sldId id="282" r:id="rId20"/>
    <p:sldId id="286" r:id="rId21"/>
    <p:sldId id="283" r:id="rId22"/>
    <p:sldId id="276" r:id="rId23"/>
    <p:sldId id="277" r:id="rId24"/>
    <p:sldId id="278" r:id="rId25"/>
    <p:sldId id="284" r:id="rId26"/>
    <p:sldId id="285" r:id="rId27"/>
    <p:sldId id="27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70" d="100"/>
          <a:sy n="70" d="100"/>
        </p:scale>
        <p:origin x="-1771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1CC66B-AF0D-4157-B838-4AFC8025CDEE}" type="datetimeFigureOut">
              <a:rPr lang="tr-TR" smtClean="0"/>
              <a:t>17.07.2012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E4BCF6-34AC-4ED9-982E-10F1234C69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imageshack.us/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9.gif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img835.imageshack.us/img835/4537/akdenizblgesifizikihari.jpg" TargetMode="External"/><Relationship Id="rId4" Type="http://schemas.openxmlformats.org/officeDocument/2006/relationships/image" Target="../media/image43.gif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5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8.gif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1.gif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4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www.layoutsparks.com/1/192778/marylin-monroe-9-sky.html" TargetMode="External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hyperlink" Target="http://www.loadtr.com/404970-hareketli_b&#246;cek.htm" TargetMode="External"/><Relationship Id="rId4" Type="http://schemas.openxmlformats.org/officeDocument/2006/relationships/image" Target="../media/image22.gif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15816" y="2378497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Birleşik Kelimeler</a:t>
            </a:r>
          </a:p>
        </p:txBody>
      </p:sp>
    </p:spTree>
    <p:extLst>
      <p:ext uri="{BB962C8B-B14F-4D97-AF65-F5344CB8AC3E}">
        <p14:creationId xmlns:p14="http://schemas.microsoft.com/office/powerpoint/2010/main" val="400482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13546" y="3933294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ahve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20499" y="3933056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a</a:t>
            </a:r>
            <a:r>
              <a:rPr lang="tr-TR" sz="3600" dirty="0" smtClean="0">
                <a:latin typeface="Gabriola" pitchFamily="82" charset="0"/>
              </a:rPr>
              <a:t>ltı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343942" y="3933294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ahvaltı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7" name="Picture 6" descr="hareketli rakaml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41" y="25357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_DIVb71CmW2k/S91Ga6_dQCI/AAAAAAAAGno/h9AKdJZRw5o/s1600/casa+di+moda+kahval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82198"/>
            <a:ext cx="2329617" cy="12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7.dreamies.de/img/89/b/uay5tz6uwtx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6" y="2765616"/>
            <a:ext cx="2236873" cy="12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91" y="4175820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70" y="4159482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5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632" y="3717032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sivri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31840" y="3731394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sinek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97976" y="3731394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sivrisinek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5122" name="Picture 2" descr="http://t3.gstatic.com/images?q=tbn:ANd9GcT6RhOuEQveMTuuVtUko5fhAsfp_j74osbT9jVUic5mEraFp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3987" y="2407718"/>
            <a:ext cx="1127932" cy="1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SxUw7scGmFnMFtVm7W9i4aLiyg2pp22HoVJjI2kTLLTP74chYj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2484514"/>
            <a:ext cx="849807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0.gstatic.com/images?q=tbn:ANd9GcSott73Uvdbai6Jk2VXDlnaEQ0NmjZQvMTlW0wtOtREY58m3uv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53" y="2484514"/>
            <a:ext cx="1879406" cy="11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36" y="3970208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01" y="3919115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5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84512" y="3654652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aslan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15094" y="3654652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ağız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323956" y="3645024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aslanağzı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026" name="Picture 2" descr="http://img104.imageshack.us/img104/3458/4rl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0" y="2132856"/>
            <a:ext cx="1550544" cy="12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imresimler.files.wordpress.com/2011/12/0829-1.gif?w=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27" y="2492896"/>
            <a:ext cx="977506" cy="8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XbU_jiiVw00ZOV2zj9SoPOlqpJuO8-q6235Y3DP2YHdcCJbard3CKe73us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04" y="2271155"/>
            <a:ext cx="1255256" cy="11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70" y="3910700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4" y="3868747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1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87624" y="3784172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kırk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91855" y="3717032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ayak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62141" y="3796120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kırkayak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028" name="Picture 4" descr="http://3.bp.blogspot.com/-LmSAyRdfjwo/Toxu6RMNfOI/AAAAAAAACNE/H1eEz-jKmnY/s320/kirk_sayisi_rak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6" y="2714229"/>
            <a:ext cx="113629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yakveayakbilegi.com/images/bunyon/hallugs-valg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4229"/>
            <a:ext cx="141446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zgunresimler.com/data/thumbnails/329/kelebekkozazi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74" y="2714229"/>
            <a:ext cx="130304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28" y="3979539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9" y="3976759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6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3608" y="3573016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latin typeface="Gabriola" pitchFamily="82" charset="0"/>
              </a:rPr>
              <a:t>ateş</a:t>
            </a:r>
            <a:endParaRPr lang="tr-TR" sz="40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07046" y="3573016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latin typeface="Gabriola" pitchFamily="82" charset="0"/>
              </a:rPr>
              <a:t>kes</a:t>
            </a:r>
            <a:endParaRPr lang="tr-TR" sz="40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520172" y="3573016"/>
            <a:ext cx="130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latin typeface="Gabriola" pitchFamily="82" charset="0"/>
              </a:rPr>
              <a:t>ateşkes</a:t>
            </a:r>
            <a:endParaRPr lang="tr-TR" sz="4000" dirty="0">
              <a:latin typeface="Gabriola" pitchFamily="82" charset="0"/>
            </a:endParaRPr>
          </a:p>
        </p:txBody>
      </p:sp>
      <p:pic>
        <p:nvPicPr>
          <p:cNvPr id="2050" name="Picture 2" descr="http://img8.dreamies.de/img/710/b/zp7x3zvwyo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4" y="2267580"/>
            <a:ext cx="183149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ving White Fla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891" y="-25833031"/>
            <a:ext cx="28289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XWkGYXtsUPE/Tq2Xkl7jHFI/AAAAAAAAAKg/tpgQWjC48Cs/s1600/white_flag_surre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95" y="2303069"/>
            <a:ext cx="1656184" cy="12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LL\Pictures\kesme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8694">
            <a:off x="3481774" y="2583583"/>
            <a:ext cx="9239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79" y="3859300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DELL\Pictures\10ld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72" y="3875638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1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08924" y="3501008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uş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83863" y="3501008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b</a:t>
            </a:r>
            <a:r>
              <a:rPr lang="tr-TR" sz="3600" dirty="0" smtClean="0">
                <a:latin typeface="Gabriola" pitchFamily="82" charset="0"/>
              </a:rPr>
              <a:t>urun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27817" y="3501008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uşburnu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3076" name="Picture 4" descr="http://img257.imageshack.us/img257/5359/31092122eq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3" y="2195571"/>
            <a:ext cx="12477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uperoda.net/wp-content/uploads/2012/03/buru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74" y="2458923"/>
            <a:ext cx="972454" cy="9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4.bp.blogspot.com/-O2ztObSrVl4/TyMFRXd1-cI/AAAAAAAAKoo/CT9KzdTzdoQ/s400/kus%25CC%25A7burn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11" y="2481540"/>
            <a:ext cx="1220733" cy="9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35" y="3715284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9" y="3691940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1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8158" y="3645024"/>
            <a:ext cx="92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87824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deniz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796136" y="36450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Akdeniz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2050" name="Picture 2" descr="http://img1.loadtr.com/b-439341-Beyaz_Arka_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368"/>
            <a:ext cx="1886619" cy="1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833.imageshack.us/img833/4026/0154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0648"/>
            <a:ext cx="194421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835.imageshack.us/img835/4537/akdenizblgesifizikiha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7990"/>
            <a:ext cx="3852422" cy="15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5" y="3884486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DELL\Pictures\10ld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9" y="3917162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41351" y="3789040"/>
            <a:ext cx="10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fener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00664" y="37890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Fenerbahçe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3078" name="Picture 6" descr="http://t0.gstatic.com/images?q=tbn:ANd9GcToyoRxPqd7jVi11mMIZ_KC9nxPxpKXhYVY38yXipoEDFUr30YLD1BH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" y="1696748"/>
            <a:ext cx="1732248" cy="17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resimde.com/resimlerimiz/fenerbahce_hareketli_gif_logo_animated_3d_45913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41" y="1688441"/>
            <a:ext cx="1709936" cy="18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areketli Gül Bahçesi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8440"/>
            <a:ext cx="2564085" cy="18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557032" y="3789040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bahçe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76" y="4091662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08000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Resim: lua037.gif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362" y="2271733"/>
            <a:ext cx="2254009" cy="13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LL\Pictures\gulgif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98" y="2228189"/>
            <a:ext cx="1064272" cy="14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DELL\Pictures\aygü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4401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7664" y="400506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ay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251310" y="4010135"/>
            <a:ext cx="89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gül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877952" y="401634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A</a:t>
            </a:r>
            <a:r>
              <a:rPr lang="tr-TR" sz="3600" dirty="0" smtClean="0">
                <a:latin typeface="Gabriola" pitchFamily="82" charset="0"/>
              </a:rPr>
              <a:t>ygül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3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12" y="4291348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96" y="4324024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:\DELL\Pictures\baby-graphics-cradle-8158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177637" cy="14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DELL\Pictures\river-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8854"/>
            <a:ext cx="1718585" cy="12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DELL\Pictures\bjk3wx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7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1070376" y="407707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beşik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891270" y="407881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taş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624228" y="40313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B</a:t>
            </a:r>
            <a:r>
              <a:rPr lang="tr-TR" sz="3600" dirty="0" smtClean="0">
                <a:latin typeface="Gabriola" pitchFamily="82" charset="0"/>
              </a:rPr>
              <a:t>eşiktaş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4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1348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92" y="4324024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.kth.se/~f97-jsc/smurf/pic_archive/smurf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7296"/>
            <a:ext cx="1476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486225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>
                <a:latin typeface="Gabriola" pitchFamily="82" charset="0"/>
              </a:rPr>
              <a:t>Sevgili Arkadaşlar,</a:t>
            </a:r>
          </a:p>
          <a:p>
            <a:r>
              <a:rPr lang="tr-TR" sz="2800" dirty="0" smtClean="0">
                <a:latin typeface="Gabriola" pitchFamily="82" charset="0"/>
              </a:rPr>
              <a:t>Sizlerle öğrendiğim bilgileri paylaşmak istiyorum.</a:t>
            </a:r>
          </a:p>
          <a:p>
            <a:r>
              <a:rPr lang="tr-TR" sz="2800" dirty="0" smtClean="0">
                <a:effectLst/>
                <a:latin typeface="Gabriola" pitchFamily="82" charset="0"/>
              </a:rPr>
              <a:t/>
            </a:r>
            <a:br>
              <a:rPr lang="tr-TR" sz="2800" dirty="0" smtClean="0">
                <a:effectLst/>
                <a:latin typeface="Gabriola" pitchFamily="82" charset="0"/>
              </a:rPr>
            </a:br>
            <a:endParaRPr lang="tr-TR" sz="2800" dirty="0">
              <a:latin typeface="Gabriola" pitchFamily="82" charset="0"/>
            </a:endParaRPr>
          </a:p>
        </p:txBody>
      </p:sp>
      <p:sp>
        <p:nvSpPr>
          <p:cNvPr id="9" name="Bulut Belirtme Çizgisi 8"/>
          <p:cNvSpPr/>
          <p:nvPr/>
        </p:nvSpPr>
        <p:spPr>
          <a:xfrm>
            <a:off x="768548" y="836712"/>
            <a:ext cx="5891684" cy="2160240"/>
          </a:xfrm>
          <a:prstGeom prst="cloudCallout">
            <a:avLst>
              <a:gd name="adj1" fmla="val 44411"/>
              <a:gd name="adj2" fmla="val 1017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7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2072" y="3900296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kara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39019" y="3922068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baş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711131" y="392206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arabaş</a:t>
            </a:r>
            <a:endParaRPr lang="tr-TR" dirty="0">
              <a:latin typeface="Gabriola" pitchFamily="82" charset="0"/>
            </a:endParaRPr>
          </a:p>
        </p:txBody>
      </p:sp>
      <p:pic>
        <p:nvPicPr>
          <p:cNvPr id="1026" name="Picture 2" descr="http://t0.gstatic.com/images?q=tbn:ANd9GcSul7qnOoHoG3E1Wz4HT1sMQ54M8DD2wY7W5VYeW3FS3UYhIn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912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3" y="1859122"/>
            <a:ext cx="182822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DELL\Pictures\a3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11472"/>
            <a:ext cx="21621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8" y="4179564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6" y="4185046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4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antasygif.it/Alfabeti/alfabeti/bloem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58789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antasygif.it/Alfabeti/alfabeti/bloem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58789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ntasygif.it/Alfabeti/alfabeti/bloem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82" y="2058789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antasygif.it/Alfabeti/alfabeti/bloemu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8788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fantasygif.it/Alfabeti/alfabeti/bloem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3906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fantasygif.it/Alfabeti/alfabeti/bloem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33906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antasygif.it/Alfabeti/alfabeti/bloem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33905"/>
            <a:ext cx="1728192" cy="180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3528" y="62068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Gabriola" pitchFamily="82" charset="0"/>
              </a:rPr>
              <a:t>1)</a:t>
            </a:r>
            <a:endParaRPr lang="tr-TR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20416" y="684581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Gabriola" pitchFamily="82" charset="0"/>
              </a:rPr>
              <a:t>Aşağılılardan hangi birleşik addır?</a:t>
            </a:r>
          </a:p>
          <a:p>
            <a:endParaRPr lang="tr-TR" sz="3200" dirty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Biber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Sinek</a:t>
            </a:r>
          </a:p>
          <a:p>
            <a:endParaRPr lang="tr-TR" sz="3200" dirty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Portakal</a:t>
            </a:r>
          </a:p>
          <a:p>
            <a:endParaRPr lang="tr-TR" sz="3200" dirty="0">
              <a:latin typeface="Gabriola" pitchFamily="82" charset="0"/>
            </a:endParaRPr>
          </a:p>
          <a:p>
            <a:r>
              <a:rPr lang="tr-TR" sz="3200" dirty="0">
                <a:latin typeface="Gabriola" pitchFamily="82" charset="0"/>
              </a:rPr>
              <a:t>)</a:t>
            </a:r>
            <a:r>
              <a:rPr lang="tr-TR" sz="3200" dirty="0" smtClean="0">
                <a:latin typeface="Gabriola" pitchFamily="82" charset="0"/>
              </a:rPr>
              <a:t> Çanakkale</a:t>
            </a:r>
          </a:p>
          <a:p>
            <a:endParaRPr lang="tr-TR" sz="2400" dirty="0">
              <a:latin typeface="Gabriola" pitchFamily="82" charset="0"/>
            </a:endParaRPr>
          </a:p>
          <a:p>
            <a:endParaRPr lang="tr-TR" sz="2400" dirty="0">
              <a:latin typeface="Gabriola" pitchFamily="82" charset="0"/>
            </a:endParaRPr>
          </a:p>
        </p:txBody>
      </p:sp>
      <p:pic>
        <p:nvPicPr>
          <p:cNvPr id="6146" name="Picture 2" descr="http://www.imagetr.org/2011/11/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4" y="1668150"/>
            <a:ext cx="33395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magetr.org/2011/11/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2" y="2684079"/>
            <a:ext cx="293424" cy="6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magetr.org/2011/11/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3653660"/>
            <a:ext cx="346941" cy="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magetr.org/2011/11/d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1" y="4581128"/>
            <a:ext cx="339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530671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solidFill>
                  <a:srgbClr val="FF0000"/>
                </a:solidFill>
                <a:latin typeface="Gabriola" pitchFamily="82" charset="0"/>
              </a:rPr>
              <a:t>2)</a:t>
            </a:r>
            <a:r>
              <a:rPr lang="tr-TR" sz="4800" dirty="0" smtClean="0">
                <a:latin typeface="Gabriola" pitchFamily="82" charset="0"/>
              </a:rPr>
              <a:t>   </a:t>
            </a:r>
            <a:r>
              <a:rPr lang="tr-TR" sz="3200" dirty="0" smtClean="0">
                <a:latin typeface="Gabriola" pitchFamily="82" charset="0"/>
              </a:rPr>
              <a:t>Aşağıdakilerden hangisi birleşik ad değildir?</a:t>
            </a: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</a:t>
            </a: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 ) Gökkuşağı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 ) Elmalı Turta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 ) Sivrisinek</a:t>
            </a: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</a:t>
            </a:r>
          </a:p>
          <a:p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 ) Kuşburnu</a:t>
            </a:r>
            <a:endParaRPr lang="tr-TR" sz="4800" dirty="0">
              <a:latin typeface="Gabriola" pitchFamily="82" charset="0"/>
            </a:endParaRPr>
          </a:p>
        </p:txBody>
      </p:sp>
      <p:pic>
        <p:nvPicPr>
          <p:cNvPr id="3" name="Picture 2" descr="http://www.imagetr.org/2011/11/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4" y="1768622"/>
            <a:ext cx="33395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imagetr.org/2011/11/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2" y="2784551"/>
            <a:ext cx="293424" cy="6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imagetr.org/2011/11/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132"/>
            <a:ext cx="346941" cy="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imagetr.org/2011/11/d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1" y="4681600"/>
            <a:ext cx="339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4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3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r>
              <a:rPr lang="tr-TR" sz="4400" dirty="0" smtClean="0"/>
              <a:t>   </a:t>
            </a:r>
            <a:r>
              <a:rPr lang="tr-TR" sz="3200" dirty="0" smtClean="0">
                <a:latin typeface="Gabriola" pitchFamily="82" charset="0"/>
              </a:rPr>
              <a:t>Aşağılardan hangisi birleşik ad değildir?</a:t>
            </a:r>
          </a:p>
          <a:p>
            <a:pPr marL="0" indent="0">
              <a:buNone/>
            </a:pPr>
            <a:endParaRPr lang="tr-TR" sz="3200" dirty="0">
              <a:latin typeface="Gabriola" pitchFamily="82" charset="0"/>
            </a:endParaRPr>
          </a:p>
          <a:p>
            <a:pPr marL="358775" indent="0">
              <a:buNone/>
            </a:pPr>
            <a:r>
              <a:rPr lang="tr-TR" sz="3200" dirty="0" smtClean="0">
                <a:latin typeface="Gabriola" pitchFamily="82" charset="0"/>
              </a:rPr>
              <a:t>      ) Acı biber</a:t>
            </a:r>
            <a:endParaRPr lang="tr-TR" sz="1800" dirty="0">
              <a:latin typeface="Gabriola" pitchFamily="82" charset="0"/>
            </a:endParaRPr>
          </a:p>
          <a:p>
            <a:pPr marL="358775" indent="0">
              <a:buNone/>
            </a:pPr>
            <a:r>
              <a:rPr lang="tr-TR" sz="3200" dirty="0" smtClean="0">
                <a:latin typeface="Gabriola" pitchFamily="82" charset="0"/>
              </a:rPr>
              <a:t>      </a:t>
            </a:r>
          </a:p>
          <a:p>
            <a:pPr marL="358775" indent="0">
              <a:buNone/>
            </a:pPr>
            <a:r>
              <a:rPr lang="tr-TR" sz="3200" dirty="0">
                <a:latin typeface="Gabriola" pitchFamily="82" charset="0"/>
              </a:rPr>
              <a:t> </a:t>
            </a:r>
            <a:r>
              <a:rPr lang="tr-TR" sz="3200" dirty="0" smtClean="0">
                <a:latin typeface="Gabriola" pitchFamily="82" charset="0"/>
              </a:rPr>
              <a:t>     ) Ateşkes</a:t>
            </a:r>
          </a:p>
          <a:p>
            <a:pPr marL="358775" lvl="0" indent="0">
              <a:spcBef>
                <a:spcPts val="0"/>
              </a:spcBef>
              <a:buClrTx/>
              <a:buSzTx/>
              <a:buNone/>
            </a:pPr>
            <a:r>
              <a:rPr lang="tr-TR" sz="3200" dirty="0" smtClean="0">
                <a:solidFill>
                  <a:srgbClr val="36FF91"/>
                </a:solidFill>
                <a:latin typeface="Gabriola" pitchFamily="82" charset="0"/>
              </a:rPr>
              <a:t>     </a:t>
            </a:r>
          </a:p>
          <a:p>
            <a:pPr marL="358775" lvl="0" indent="0">
              <a:spcBef>
                <a:spcPts val="0"/>
              </a:spcBef>
              <a:buClrTx/>
              <a:buSzTx/>
              <a:buNone/>
            </a:pPr>
            <a:r>
              <a:rPr lang="tr-TR" sz="3200" dirty="0" smtClean="0">
                <a:solidFill>
                  <a:srgbClr val="36FF91"/>
                </a:solidFill>
                <a:latin typeface="Gabriola" pitchFamily="82" charset="0"/>
              </a:rPr>
              <a:t>     ) Ateşböceği</a:t>
            </a:r>
            <a:endParaRPr lang="tr-TR" sz="3200" dirty="0">
              <a:solidFill>
                <a:srgbClr val="36FF91"/>
              </a:solidFill>
              <a:latin typeface="Gabriola" pitchFamily="82" charset="0"/>
            </a:endParaRPr>
          </a:p>
          <a:p>
            <a:pPr marL="358775" lvl="0" indent="0">
              <a:spcBef>
                <a:spcPts val="0"/>
              </a:spcBef>
              <a:buClrTx/>
              <a:buSzTx/>
              <a:buNone/>
            </a:pPr>
            <a:endParaRPr lang="tr-TR" sz="3200" dirty="0">
              <a:solidFill>
                <a:srgbClr val="36FF91"/>
              </a:solidFill>
              <a:latin typeface="Gabriola" pitchFamily="82" charset="0"/>
            </a:endParaRPr>
          </a:p>
          <a:p>
            <a:pPr marL="358775" lvl="0" indent="0">
              <a:spcBef>
                <a:spcPts val="0"/>
              </a:spcBef>
              <a:buClrTx/>
              <a:buSzTx/>
              <a:buNone/>
            </a:pPr>
            <a:r>
              <a:rPr lang="tr-TR" sz="3200" dirty="0" smtClean="0">
                <a:solidFill>
                  <a:srgbClr val="36FF91"/>
                </a:solidFill>
                <a:latin typeface="Gabriola" pitchFamily="82" charset="0"/>
              </a:rPr>
              <a:t>     ) Kırkayak</a:t>
            </a:r>
            <a:endParaRPr lang="tr-TR" sz="3200" dirty="0">
              <a:solidFill>
                <a:srgbClr val="36FF91"/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tr-TR" sz="2800" dirty="0" smtClean="0">
              <a:latin typeface="Gabriola" pitchFamily="82" charset="0"/>
            </a:endParaRPr>
          </a:p>
        </p:txBody>
      </p:sp>
      <p:pic>
        <p:nvPicPr>
          <p:cNvPr id="5" name="Picture 2" descr="http://www.imagetr.org/2011/11/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9" y="1844824"/>
            <a:ext cx="33395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magetr.org/2011/11/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9" y="3085040"/>
            <a:ext cx="293424" cy="6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imagetr.org/2011/11/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3700"/>
            <a:ext cx="346941" cy="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magetr.org/2011/11/d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1" y="4941168"/>
            <a:ext cx="339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3608" y="75652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Gabriola" pitchFamily="82" charset="0"/>
              </a:rPr>
              <a:t>Aşağıdaki cümlelerin hangisinde bileşik bir ad vardır ?</a:t>
            </a:r>
          </a:p>
          <a:p>
            <a:endParaRPr lang="tr-TR" sz="3200" dirty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Bu gece gökyüzünde çok yıldız var.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Papatya ve lale en sevdiğim çiçeklerdir.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Antakya yemekleriyle meşhurdur.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Ağrı Dağı, Türkiye’nin en yüksek dağıdır.</a:t>
            </a:r>
            <a:endParaRPr lang="tr-TR" sz="32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75599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Gabriola" pitchFamily="82" charset="0"/>
              </a:rPr>
              <a:t>4)</a:t>
            </a:r>
            <a:endParaRPr lang="tr-TR" sz="32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2" descr="http://www.imagetr.org/2011/11/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1" y="1757736"/>
            <a:ext cx="33395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magetr.org/2011/11/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5" y="2784551"/>
            <a:ext cx="293424" cy="6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imagetr.org/2011/11/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7" y="3717032"/>
            <a:ext cx="346941" cy="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imagetr.org/2011/11/d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4" y="4681600"/>
            <a:ext cx="339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99592" y="572482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Gabriola" pitchFamily="82" charset="0"/>
              </a:rPr>
              <a:t>Aşağıdaki cümlelerin hangisinde bileşik sözcük bulunmaz ? </a:t>
            </a:r>
          </a:p>
          <a:p>
            <a:r>
              <a:rPr lang="tr-TR" sz="3200" dirty="0">
                <a:latin typeface="Gabriola" pitchFamily="82" charset="0"/>
              </a:rPr>
              <a:t> </a:t>
            </a:r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Karne hediyesi olarak annem bana yeni bir ayakkabı aldı.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Karnabahar  yemeğini  çok severim.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En sevdiğim oyun saklambaçtır.</a:t>
            </a:r>
          </a:p>
          <a:p>
            <a:endParaRPr lang="tr-TR" sz="3200" dirty="0" smtClean="0">
              <a:latin typeface="Gabriola" pitchFamily="82" charset="0"/>
            </a:endParaRPr>
          </a:p>
          <a:p>
            <a:r>
              <a:rPr lang="tr-TR" sz="3200" dirty="0" smtClean="0">
                <a:latin typeface="Gabriola" pitchFamily="82" charset="0"/>
              </a:rPr>
              <a:t>) Babam yarın Eskişehir’e gidecek.</a:t>
            </a:r>
          </a:p>
          <a:p>
            <a:endParaRPr lang="tr-TR" sz="32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50047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Gabriola" pitchFamily="82" charset="0"/>
              </a:rPr>
              <a:t>5)</a:t>
            </a:r>
            <a:endParaRPr lang="tr-TR" sz="4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2" descr="http://www.imagetr.org/2011/11/a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2" y="1580594"/>
            <a:ext cx="33395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magetr.org/2011/11/b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0" y="2596523"/>
            <a:ext cx="293424" cy="6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imagetr.org/2011/11/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6104"/>
            <a:ext cx="346941" cy="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imagetr.org/2011/11/d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" y="4493572"/>
            <a:ext cx="3394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6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55576" y="1638884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Hazırlayan: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Vali Teoman İlkokulu Öğretmeni </a:t>
            </a:r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Nazan Gökşen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104" name="Picture 8" descr="http://www.picturesanimations.com/t/tweety/1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.kth.se/~f97-jsc/smurf/pic_archive/smurf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476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83567" y="404664"/>
            <a:ext cx="6552729" cy="2592288"/>
          </a:xfrm>
          <a:prstGeom prst="cloudCallout">
            <a:avLst>
              <a:gd name="adj1" fmla="val 43715"/>
              <a:gd name="adj2" fmla="val 1290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77888" y="891877"/>
            <a:ext cx="5598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Gabriola" pitchFamily="82" charset="0"/>
              </a:rPr>
              <a:t>B</a:t>
            </a:r>
            <a:r>
              <a:rPr lang="tr-TR" sz="2800" dirty="0" smtClean="0">
                <a:effectLst/>
                <a:latin typeface="Gabriola" pitchFamily="82" charset="0"/>
              </a:rPr>
              <a:t>irden fazla kelimenin bir araya gelip birleşmesiyle oluşan sözcüklere  “ </a:t>
            </a:r>
            <a:r>
              <a:rPr lang="tr-T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</a:rPr>
              <a:t>birleşik kelime</a:t>
            </a:r>
            <a:r>
              <a:rPr lang="tr-TR" sz="2800" b="1" dirty="0" smtClean="0">
                <a:effectLst/>
                <a:latin typeface="Gabriola" pitchFamily="82" charset="0"/>
              </a:rPr>
              <a:t> </a:t>
            </a:r>
            <a:r>
              <a:rPr lang="tr-TR" sz="2800" dirty="0" smtClean="0">
                <a:effectLst/>
                <a:latin typeface="Gabriola" pitchFamily="82" charset="0"/>
              </a:rPr>
              <a:t>”  adını veriyoruz.</a:t>
            </a:r>
            <a:endParaRPr lang="tr-TR" sz="2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8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61246" y="3324141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köpek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12768" y="3284984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köpekbalığı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2052" name="Picture 4" descr="http://www.chezmamy.net/chines/bv00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2" y="2123378"/>
            <a:ext cx="1204597" cy="9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12" y="3587163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3411384" y="335743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balık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026" name="Picture 2" descr="http://www.gifplaatjes.net/haaien3/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03" y="1844824"/>
            <a:ext cx="23431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829.imageshack.us/img829/5909/7945476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40" y="2203158"/>
            <a:ext cx="1003523" cy="10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03501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ylin monroe 9 sky graphic">
            <a:hlinkClick r:id="rId3" tooltip="marylin monroe 9 sky pictur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4522"/>
            <a:ext cx="2161114" cy="20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5836"/>
            <a:ext cx="289780" cy="2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gittigidiyor.com/4301/KARATE-DO-SIYAH-NAKISLI-KUSAK__KK-255__43019582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08" y="1874522"/>
            <a:ext cx="2335672" cy="20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if-paradies.de/gifs/natur/regenbogen/regenbogen_004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2868"/>
            <a:ext cx="2448272" cy="2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DELL\Pictures\10ld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84" y="4509380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150256" y="422108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g</a:t>
            </a:r>
            <a:r>
              <a:rPr lang="tr-TR" sz="3600" dirty="0" smtClean="0">
                <a:latin typeface="Gabriola" pitchFamily="82" charset="0"/>
              </a:rPr>
              <a:t>ök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63888" y="4244016"/>
            <a:ext cx="145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uşak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323255" y="4221088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g</a:t>
            </a:r>
            <a:r>
              <a:rPr lang="tr-TR" sz="3600" dirty="0" smtClean="0">
                <a:latin typeface="Gabriola" pitchFamily="82" charset="0"/>
              </a:rPr>
              <a:t>ökkuşağı</a:t>
            </a:r>
            <a:endParaRPr lang="tr-TR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3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3608" y="3870343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d</a:t>
            </a:r>
            <a:r>
              <a:rPr lang="tr-TR" sz="3600" dirty="0" smtClean="0">
                <a:latin typeface="Gabriola" pitchFamily="82" charset="0"/>
              </a:rPr>
              <a:t>eniz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24826" y="387723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a</a:t>
            </a:r>
            <a:r>
              <a:rPr lang="tr-TR" sz="3600" dirty="0" smtClean="0">
                <a:latin typeface="Gabriola" pitchFamily="82" charset="0"/>
              </a:rPr>
              <a:t>ltı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44208" y="3861048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d</a:t>
            </a:r>
            <a:r>
              <a:rPr lang="tr-TR" sz="3600" dirty="0" smtClean="0">
                <a:latin typeface="Gabriola" pitchFamily="82" charset="0"/>
              </a:rPr>
              <a:t>enizaltı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026" name="Picture 2" descr="http://img3.imageshack.us/img3/2789/calmseasunset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6" y="1963948"/>
            <a:ext cx="2520280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eketli rakaml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074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03.blogcu.com/images/i/l/g/ilginchersey/513f3f91a6708cd5565fad0136e07cb9_12802509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3948"/>
            <a:ext cx="2547452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24" y="4123894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7556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2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42737" y="3717032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g</a:t>
            </a:r>
            <a:r>
              <a:rPr lang="tr-TR" sz="3600" dirty="0" smtClean="0">
                <a:latin typeface="Gabriola" pitchFamily="82" charset="0"/>
              </a:rPr>
              <a:t>öz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82010" y="371767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b</a:t>
            </a:r>
            <a:r>
              <a:rPr lang="tr-TR" sz="3600" dirty="0" smtClean="0">
                <a:latin typeface="Gabriola" pitchFamily="82" charset="0"/>
              </a:rPr>
              <a:t>ebek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53908" y="3717032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g</a:t>
            </a:r>
            <a:r>
              <a:rPr lang="tr-TR" sz="3600" dirty="0" smtClean="0">
                <a:latin typeface="Gabriola" pitchFamily="82" charset="0"/>
              </a:rPr>
              <a:t>özbebeği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1026" name="Picture 2" descr="http://img170.imageshack.us/img170/3701/bebe05bt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25020"/>
            <a:ext cx="952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LL\Pictures\837d11b9f3bde17076b82b5f287d46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20" y="2639166"/>
            <a:ext cx="743311" cy="7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DELL\Pictures\goz8ml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7479"/>
            <a:ext cx="2224086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9878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3316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6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35220" y="368413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eçi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22857" y="3684118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latin typeface="Gabriola" pitchFamily="82" charset="0"/>
              </a:rPr>
              <a:t>boynuz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58815" y="3648969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k</a:t>
            </a:r>
            <a:r>
              <a:rPr lang="tr-TR" sz="3600" dirty="0" smtClean="0">
                <a:latin typeface="Gabriola" pitchFamily="82" charset="0"/>
              </a:rPr>
              <a:t>eçiboynuzu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2052" name="Picture 4" descr="http://www.estanbul.com/images/imported/2011/04/boynuz_ma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78" y="2232944"/>
            <a:ext cx="178791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utfakdefteri.com/wp-content/uploads/2012/02/keci-boynu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78" y="2232944"/>
            <a:ext cx="181209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36.imageshack.us/img36/7818/animauxchevres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268760"/>
            <a:ext cx="194573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DELL\Pictures\10ld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3234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46" y="3896672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6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32112" y="3982253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a</a:t>
            </a:r>
            <a:r>
              <a:rPr lang="tr-TR" sz="3600" dirty="0" smtClean="0">
                <a:latin typeface="Gabriola" pitchFamily="82" charset="0"/>
              </a:rPr>
              <a:t>teş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05428" y="3982252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b</a:t>
            </a:r>
            <a:r>
              <a:rPr lang="tr-TR" sz="3600" dirty="0" smtClean="0">
                <a:latin typeface="Gabriola" pitchFamily="82" charset="0"/>
              </a:rPr>
              <a:t>öcek</a:t>
            </a:r>
            <a:endParaRPr lang="tr-TR" sz="3600" dirty="0">
              <a:latin typeface="Gabriola" pitchFamily="8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374366" y="4006805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Gabriola" pitchFamily="82" charset="0"/>
              </a:rPr>
              <a:t>a</a:t>
            </a:r>
            <a:r>
              <a:rPr lang="tr-TR" sz="3600" dirty="0" smtClean="0">
                <a:latin typeface="Gabriola" pitchFamily="82" charset="0"/>
              </a:rPr>
              <a:t>teşböceği</a:t>
            </a:r>
            <a:endParaRPr lang="tr-TR" sz="3600" dirty="0">
              <a:latin typeface="Gabriola" pitchFamily="82" charset="0"/>
            </a:endParaRPr>
          </a:p>
        </p:txBody>
      </p:sp>
      <p:pic>
        <p:nvPicPr>
          <p:cNvPr id="3080" name="Picture 8" descr="http://www.bilgievi.gen.tr/Files/Content/atesboce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88" y="2487099"/>
            <a:ext cx="1800200" cy="12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i56.tinypic.com/2gyakb5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1" y="187571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51" y="2656768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51" y="2809168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69" y="2596627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90" y="2756084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1" y="2961568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51" y="3113968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6" y="2996104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reketli böcek resimleri">
            <a:hlinkClick r:id="rId5" tooltip="hareketli böcek resimleri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28" y="3159944"/>
            <a:ext cx="714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DELL\Pictures\10ld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55" y="4252016"/>
            <a:ext cx="889620" cy="2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sumner.rittby.net/page30/files/plus-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91770"/>
            <a:ext cx="289780" cy="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0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Özel 6">
      <a:dk1>
        <a:srgbClr val="36FF91"/>
      </a:dk1>
      <a:lt1>
        <a:srgbClr val="002D89"/>
      </a:lt1>
      <a:dk2>
        <a:srgbClr val="AB73D5"/>
      </a:dk2>
      <a:lt2>
        <a:srgbClr val="E50072"/>
      </a:lt2>
      <a:accent1>
        <a:srgbClr val="FF6566"/>
      </a:accent1>
      <a:accent2>
        <a:srgbClr val="2F75FF"/>
      </a:accent2>
      <a:accent3>
        <a:srgbClr val="FFFF00"/>
      </a:accent3>
      <a:accent4>
        <a:srgbClr val="7030A0"/>
      </a:accent4>
      <a:accent5>
        <a:srgbClr val="92D050"/>
      </a:accent5>
      <a:accent6>
        <a:srgbClr val="92D050"/>
      </a:accent6>
      <a:hlink>
        <a:srgbClr val="00B0F0"/>
      </a:hlink>
      <a:folHlink>
        <a:srgbClr val="FF3399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948</TotalTime>
  <Words>226</Words>
  <Application>Microsoft Office PowerPoint</Application>
  <PresentationFormat>Ekran Gösterisi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86</cp:revision>
  <dcterms:created xsi:type="dcterms:W3CDTF">2012-07-03T16:25:54Z</dcterms:created>
  <dcterms:modified xsi:type="dcterms:W3CDTF">2012-07-17T13:10:34Z</dcterms:modified>
</cp:coreProperties>
</file>