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A50021"/>
    <a:srgbClr val="FF3300"/>
    <a:srgbClr val="008000"/>
    <a:srgbClr val="0033CC"/>
    <a:srgbClr val="FF33CC"/>
    <a:srgbClr val="800080"/>
    <a:srgbClr val="EE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D7646C-2915-4FBA-9D78-E0C80E08B7D5}" type="datetimeFigureOut">
              <a:rPr lang="tr-TR" smtClean="0"/>
              <a:t>25.03.2012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0BB1D4-5DB8-43D3-845A-7A6707B582A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003112" cy="1702160"/>
          </a:xfrm>
        </p:spPr>
        <p:txBody>
          <a:bodyPr/>
          <a:lstStyle/>
          <a:p>
            <a:r>
              <a:rPr lang="tr-TR" dirty="0" smtClean="0"/>
              <a:t>EŞ ANLAMLI ( ANLAMDAŞ ) KELİMELER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85888" y="2454796"/>
            <a:ext cx="1529928" cy="13342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00192" y="2454796"/>
            <a:ext cx="1529928" cy="13342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610792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kırmızı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745560" y="3924920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al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372108" y="4540477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Pazardan üç kilo </a:t>
            </a:r>
            <a:r>
              <a:rPr lang="tr-TR" dirty="0" smtClean="0">
                <a:solidFill>
                  <a:srgbClr val="FF0000"/>
                </a:solidFill>
                <a:latin typeface="Bookman Old Style" pitchFamily="18" charset="0"/>
              </a:rPr>
              <a:t>kırmızı</a:t>
            </a:r>
            <a:r>
              <a:rPr lang="tr-TR" dirty="0" smtClean="0">
                <a:latin typeface="Bookman Old Style" pitchFamily="18" charset="0"/>
              </a:rPr>
              <a:t> elma aldın mı?</a:t>
            </a:r>
          </a:p>
          <a:p>
            <a:r>
              <a:rPr lang="tr-TR" dirty="0" smtClean="0">
                <a:latin typeface="Bookman Old Style" pitchFamily="18" charset="0"/>
              </a:rPr>
              <a:t>Pazardan üç kilo </a:t>
            </a:r>
            <a:r>
              <a:rPr lang="tr-TR" dirty="0" smtClean="0">
                <a:solidFill>
                  <a:srgbClr val="FF0000"/>
                </a:solidFill>
                <a:latin typeface="Bookman Old Style" pitchFamily="18" charset="0"/>
              </a:rPr>
              <a:t>al</a:t>
            </a:r>
            <a:r>
              <a:rPr lang="tr-TR" dirty="0" smtClean="0">
                <a:latin typeface="Bookman Old Style" pitchFamily="18" charset="0"/>
              </a:rPr>
              <a:t> elma aldın mı?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6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9" y="2420889"/>
            <a:ext cx="24482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35562"/>
            <a:ext cx="24482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18853" y="399577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hızlı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970863" y="399791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süratli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378249" y="4448006"/>
            <a:ext cx="6434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Bookman Old Style" pitchFamily="18" charset="0"/>
              </a:rPr>
              <a:t>Dilek’in babası motosikleti </a:t>
            </a:r>
            <a:r>
              <a:rPr lang="tr-TR" sz="1600" dirty="0" smtClean="0">
                <a:solidFill>
                  <a:srgbClr val="FF9900"/>
                </a:solidFill>
                <a:latin typeface="Bookman Old Style" pitchFamily="18" charset="0"/>
              </a:rPr>
              <a:t>hızlı</a:t>
            </a:r>
            <a:r>
              <a:rPr lang="tr-TR" sz="1600" dirty="0" smtClean="0">
                <a:latin typeface="Bookman Old Style" pitchFamily="18" charset="0"/>
              </a:rPr>
              <a:t> kullanınca polis durdurdu.</a:t>
            </a:r>
          </a:p>
          <a:p>
            <a:r>
              <a:rPr lang="tr-TR" sz="1600" dirty="0" smtClean="0">
                <a:latin typeface="Bookman Old Style" pitchFamily="18" charset="0"/>
              </a:rPr>
              <a:t>Dilek’in babası motosikleti </a:t>
            </a:r>
            <a:r>
              <a:rPr lang="tr-TR" sz="1600" dirty="0" smtClean="0">
                <a:solidFill>
                  <a:srgbClr val="FF9900"/>
                </a:solidFill>
                <a:latin typeface="Bookman Old Style" pitchFamily="18" charset="0"/>
              </a:rPr>
              <a:t>süratli</a:t>
            </a:r>
            <a:r>
              <a:rPr lang="tr-TR" sz="1600" dirty="0" smtClean="0">
                <a:latin typeface="Bookman Old Style" pitchFamily="18" charset="0"/>
              </a:rPr>
              <a:t> kullanınca polis durdurdu. </a:t>
            </a:r>
            <a:endParaRPr lang="tr-TR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0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64" y="2423394"/>
            <a:ext cx="2663652" cy="15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8" y="2423393"/>
            <a:ext cx="2663652" cy="15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229322" y="39525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güçlü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796136" y="39457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kuvvetli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43808" y="456987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Halterciler </a:t>
            </a:r>
            <a:r>
              <a:rPr lang="tr-TR" dirty="0" smtClean="0">
                <a:solidFill>
                  <a:srgbClr val="800080"/>
                </a:solidFill>
                <a:latin typeface="Bookman Old Style" pitchFamily="18" charset="0"/>
              </a:rPr>
              <a:t>güçlü</a:t>
            </a:r>
            <a:r>
              <a:rPr lang="tr-TR" dirty="0" smtClean="0">
                <a:latin typeface="Bookman Old Style" pitchFamily="18" charset="0"/>
              </a:rPr>
              <a:t> insanlardır.</a:t>
            </a:r>
          </a:p>
          <a:p>
            <a:r>
              <a:rPr lang="tr-TR" dirty="0" smtClean="0">
                <a:latin typeface="Bookman Old Style" pitchFamily="18" charset="0"/>
              </a:rPr>
              <a:t>Halterciler </a:t>
            </a:r>
            <a:r>
              <a:rPr lang="tr-TR" dirty="0" smtClean="0">
                <a:solidFill>
                  <a:srgbClr val="800080"/>
                </a:solidFill>
                <a:latin typeface="Bookman Old Style" pitchFamily="18" charset="0"/>
              </a:rPr>
              <a:t>kuvvetli</a:t>
            </a:r>
            <a:r>
              <a:rPr lang="tr-TR" dirty="0" smtClean="0">
                <a:latin typeface="Bookman Old Style" pitchFamily="18" charset="0"/>
              </a:rPr>
              <a:t> insanlardır. 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6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78248" y="2454796"/>
            <a:ext cx="1465560" cy="1321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312892" y="2454796"/>
            <a:ext cx="1465560" cy="1321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619672" y="386409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beyaz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700316" y="3864094"/>
            <a:ext cx="70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ak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419765" y="43651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Yumurtanın </a:t>
            </a:r>
            <a:r>
              <a:rPr lang="tr-TR" i="1" dirty="0" smtClean="0">
                <a:latin typeface="Bookman Old Style" pitchFamily="18" charset="0"/>
              </a:rPr>
              <a:t>beyazı</a:t>
            </a:r>
            <a:r>
              <a:rPr lang="tr-TR" dirty="0" smtClean="0">
                <a:latin typeface="Bookman Old Style" pitchFamily="18" charset="0"/>
              </a:rPr>
              <a:t> çok lezzetlidir.</a:t>
            </a:r>
          </a:p>
          <a:p>
            <a:r>
              <a:rPr lang="tr-TR" dirty="0" smtClean="0">
                <a:latin typeface="Bookman Old Style" pitchFamily="18" charset="0"/>
              </a:rPr>
              <a:t>Yumurtanın </a:t>
            </a:r>
            <a:r>
              <a:rPr lang="tr-TR" i="1" dirty="0" smtClean="0">
                <a:latin typeface="Bookman Old Style" pitchFamily="18" charset="0"/>
              </a:rPr>
              <a:t>akı</a:t>
            </a:r>
            <a:r>
              <a:rPr lang="tr-TR" dirty="0" smtClean="0">
                <a:latin typeface="Bookman Old Style" pitchFamily="18" charset="0"/>
              </a:rPr>
              <a:t> çok lezzetlidir.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8" y="2454797"/>
            <a:ext cx="2257648" cy="14782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429148"/>
            <a:ext cx="2269430" cy="14782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42898" y="391271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rüya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63609" y="393305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düş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745210" y="4455576"/>
            <a:ext cx="415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Pamuk Prenses dün </a:t>
            </a:r>
            <a:r>
              <a:rPr lang="tr-TR" dirty="0" smtClean="0">
                <a:solidFill>
                  <a:srgbClr val="00B050"/>
                </a:solidFill>
                <a:latin typeface="Bookman Old Style" pitchFamily="18" charset="0"/>
              </a:rPr>
              <a:t>rüya</a:t>
            </a:r>
            <a:r>
              <a:rPr lang="tr-TR" dirty="0" smtClean="0">
                <a:latin typeface="Bookman Old Style" pitchFamily="18" charset="0"/>
              </a:rPr>
              <a:t> görmüş.</a:t>
            </a:r>
          </a:p>
          <a:p>
            <a:r>
              <a:rPr lang="tr-TR" dirty="0" smtClean="0">
                <a:latin typeface="Bookman Old Style" pitchFamily="18" charset="0"/>
              </a:rPr>
              <a:t>Pamuk Prenses dün </a:t>
            </a:r>
            <a:r>
              <a:rPr lang="tr-TR" dirty="0" smtClean="0">
                <a:solidFill>
                  <a:srgbClr val="00B050"/>
                </a:solidFill>
                <a:latin typeface="Bookman Old Style" pitchFamily="18" charset="0"/>
              </a:rPr>
              <a:t>düş </a:t>
            </a:r>
            <a:r>
              <a:rPr lang="tr-TR" dirty="0" smtClean="0">
                <a:latin typeface="Bookman Old Style" pitchFamily="18" charset="0"/>
              </a:rPr>
              <a:t>görmüş.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2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8" y="2446289"/>
            <a:ext cx="25050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6289"/>
            <a:ext cx="25050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18227" y="405175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ev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117256" y="405175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konut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44593" y="4653136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Babam bahçeli </a:t>
            </a:r>
            <a:r>
              <a:rPr lang="tr-TR" dirty="0" smtClean="0">
                <a:solidFill>
                  <a:srgbClr val="FF33CC"/>
                </a:solidFill>
                <a:latin typeface="Bookman Old Style" pitchFamily="18" charset="0"/>
              </a:rPr>
              <a:t>ev</a:t>
            </a:r>
            <a:r>
              <a:rPr lang="tr-TR" dirty="0" smtClean="0">
                <a:latin typeface="Bookman Old Style" pitchFamily="18" charset="0"/>
              </a:rPr>
              <a:t> aldı.</a:t>
            </a:r>
          </a:p>
          <a:p>
            <a:r>
              <a:rPr lang="tr-TR" dirty="0" smtClean="0">
                <a:latin typeface="Bookman Old Style" pitchFamily="18" charset="0"/>
              </a:rPr>
              <a:t>Babam bahçeli </a:t>
            </a:r>
            <a:r>
              <a:rPr lang="tr-TR" dirty="0" smtClean="0">
                <a:solidFill>
                  <a:srgbClr val="FF33CC"/>
                </a:solidFill>
                <a:latin typeface="Bookman Old Style" pitchFamily="18" charset="0"/>
              </a:rPr>
              <a:t>konut</a:t>
            </a:r>
            <a:r>
              <a:rPr lang="tr-TR" dirty="0" smtClean="0">
                <a:latin typeface="Bookman Old Style" pitchFamily="18" charset="0"/>
              </a:rPr>
              <a:t> aldı.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5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48" y="2484388"/>
            <a:ext cx="2088232" cy="1448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2497088"/>
            <a:ext cx="2088232" cy="1435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07704" y="398295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okul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201425" y="398295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mektep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07704" y="4442876"/>
            <a:ext cx="580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33CC"/>
                </a:solidFill>
                <a:latin typeface="Bookman Old Style" pitchFamily="18" charset="0"/>
              </a:rPr>
              <a:t>Okul</a:t>
            </a:r>
            <a:r>
              <a:rPr lang="tr-TR" dirty="0" smtClean="0">
                <a:latin typeface="Bookman Old Style" pitchFamily="18" charset="0"/>
              </a:rPr>
              <a:t> yolu düz gider, çocuklar bayram eder.</a:t>
            </a:r>
          </a:p>
          <a:p>
            <a:r>
              <a:rPr lang="tr-TR" dirty="0" smtClean="0">
                <a:solidFill>
                  <a:srgbClr val="0033CC"/>
                </a:solidFill>
                <a:latin typeface="Bookman Old Style" pitchFamily="18" charset="0"/>
              </a:rPr>
              <a:t>Mektep </a:t>
            </a:r>
            <a:r>
              <a:rPr lang="tr-TR" dirty="0" smtClean="0">
                <a:latin typeface="Bookman Old Style" pitchFamily="18" charset="0"/>
              </a:rPr>
              <a:t> </a:t>
            </a:r>
            <a:r>
              <a:rPr lang="tr-TR" dirty="0">
                <a:latin typeface="Bookman Old Style" pitchFamily="18" charset="0"/>
              </a:rPr>
              <a:t>yolu düz gider, çocuklar bayram eder.</a:t>
            </a:r>
          </a:p>
          <a:p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40" y="2428875"/>
            <a:ext cx="2286000" cy="16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04" y="2428874"/>
            <a:ext cx="2286000" cy="16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21384" y="41351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hikaye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012160" y="41183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öykü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67744" y="4521726"/>
            <a:ext cx="494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Ayça, </a:t>
            </a:r>
            <a:r>
              <a:rPr lang="tr-TR" dirty="0" smtClean="0">
                <a:solidFill>
                  <a:srgbClr val="C00000"/>
                </a:solidFill>
                <a:latin typeface="Bookman Old Style" pitchFamily="18" charset="0"/>
              </a:rPr>
              <a:t>hikaye</a:t>
            </a:r>
            <a:r>
              <a:rPr lang="tr-TR" dirty="0" smtClean="0">
                <a:latin typeface="Bookman Old Style" pitchFamily="18" charset="0"/>
              </a:rPr>
              <a:t> kitabı okumayı çok seviyor.</a:t>
            </a:r>
          </a:p>
          <a:p>
            <a:r>
              <a:rPr lang="tr-TR" dirty="0" smtClean="0">
                <a:latin typeface="Bookman Old Style" pitchFamily="18" charset="0"/>
              </a:rPr>
              <a:t>Ayça, </a:t>
            </a:r>
            <a:r>
              <a:rPr lang="tr-TR" dirty="0" smtClean="0">
                <a:solidFill>
                  <a:srgbClr val="C00000"/>
                </a:solidFill>
                <a:latin typeface="Bookman Old Style" pitchFamily="18" charset="0"/>
              </a:rPr>
              <a:t>öykü</a:t>
            </a:r>
            <a:r>
              <a:rPr lang="tr-TR" dirty="0" smtClean="0">
                <a:latin typeface="Bookman Old Style" pitchFamily="18" charset="0"/>
              </a:rPr>
              <a:t> kitabı okumayı çok seviyor.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1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9" y="2446288"/>
            <a:ext cx="2160240" cy="161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20" y="2446287"/>
            <a:ext cx="2160240" cy="161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31498" y="412339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ıslak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228184" y="410075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yaş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95831" y="4492724"/>
            <a:ext cx="36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Annem, </a:t>
            </a:r>
            <a:r>
              <a:rPr lang="tr-TR" dirty="0" smtClean="0">
                <a:solidFill>
                  <a:srgbClr val="008000"/>
                </a:solidFill>
                <a:latin typeface="Bookman Old Style" pitchFamily="18" charset="0"/>
              </a:rPr>
              <a:t>ıslak</a:t>
            </a:r>
            <a:r>
              <a:rPr lang="tr-TR" dirty="0" smtClean="0">
                <a:latin typeface="Bookman Old Style" pitchFamily="18" charset="0"/>
              </a:rPr>
              <a:t> çamaşırları astı.</a:t>
            </a:r>
          </a:p>
          <a:p>
            <a:r>
              <a:rPr lang="tr-TR" dirty="0" smtClean="0">
                <a:latin typeface="Bookman Old Style" pitchFamily="18" charset="0"/>
              </a:rPr>
              <a:t>Annem, </a:t>
            </a:r>
            <a:r>
              <a:rPr lang="tr-TR" dirty="0" smtClean="0">
                <a:solidFill>
                  <a:srgbClr val="008000"/>
                </a:solidFill>
                <a:latin typeface="Bookman Old Style" pitchFamily="18" charset="0"/>
              </a:rPr>
              <a:t>yaş</a:t>
            </a:r>
            <a:r>
              <a:rPr lang="tr-TR" dirty="0" smtClean="0">
                <a:latin typeface="Bookman Old Style" pitchFamily="18" charset="0"/>
              </a:rPr>
              <a:t> çamaşırları astı.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1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7" y="23780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34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51720" y="418043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uzak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232731" y="41571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ırak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41715" y="465313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Emir ile Berke’nin evleri okula </a:t>
            </a:r>
            <a:r>
              <a:rPr lang="tr-TR" dirty="0" smtClean="0">
                <a:solidFill>
                  <a:srgbClr val="FF3300"/>
                </a:solidFill>
                <a:latin typeface="Bookman Old Style" pitchFamily="18" charset="0"/>
              </a:rPr>
              <a:t>uzak</a:t>
            </a:r>
            <a:r>
              <a:rPr lang="tr-TR" dirty="0" smtClean="0">
                <a:latin typeface="Bookman Old Style" pitchFamily="18" charset="0"/>
              </a:rPr>
              <a:t> mı?</a:t>
            </a:r>
          </a:p>
          <a:p>
            <a:r>
              <a:rPr lang="tr-TR" dirty="0">
                <a:latin typeface="Bookman Old Style" pitchFamily="18" charset="0"/>
              </a:rPr>
              <a:t>Emir ile Berke’nin evleri okula </a:t>
            </a:r>
            <a:r>
              <a:rPr lang="tr-TR" dirty="0" smtClean="0">
                <a:solidFill>
                  <a:srgbClr val="FF3300"/>
                </a:solidFill>
                <a:latin typeface="Bookman Old Style" pitchFamily="18" charset="0"/>
              </a:rPr>
              <a:t>ırak</a:t>
            </a:r>
            <a:r>
              <a:rPr lang="tr-TR" dirty="0" smtClean="0">
                <a:latin typeface="Bookman Old Style" pitchFamily="18" charset="0"/>
              </a:rPr>
              <a:t> </a:t>
            </a:r>
            <a:r>
              <a:rPr lang="tr-TR" dirty="0">
                <a:latin typeface="Bookman Old Style" pitchFamily="18" charset="0"/>
              </a:rPr>
              <a:t>mı?</a:t>
            </a:r>
          </a:p>
          <a:p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3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Eş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anlamlI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Kelimelerin özellikleri</a:t>
            </a:r>
            <a:endParaRPr lang="tr-T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3212976"/>
            <a:ext cx="6400800" cy="2304256"/>
          </a:xfrm>
        </p:spPr>
        <p:txBody>
          <a:bodyPr/>
          <a:lstStyle/>
          <a:p>
            <a:r>
              <a:rPr lang="tr-TR" dirty="0" smtClean="0">
                <a:latin typeface="Century Gothic" pitchFamily="34" charset="0"/>
              </a:rPr>
              <a:t>Eş anlamlı kelimelerin diğer adı « anlamdaş »’tır.</a:t>
            </a:r>
          </a:p>
          <a:p>
            <a:r>
              <a:rPr lang="tr-TR" dirty="0" smtClean="0">
                <a:latin typeface="Century Gothic" pitchFamily="34" charset="0"/>
              </a:rPr>
              <a:t>Eş anlamlı kelimelerin yazılış ve okunuşları farklı olsa da anlamları aynıdır.</a:t>
            </a:r>
          </a:p>
          <a:p>
            <a:r>
              <a:rPr lang="tr-TR" dirty="0" smtClean="0">
                <a:latin typeface="Century Gothic" pitchFamily="34" charset="0"/>
              </a:rPr>
              <a:t>Bir kelimenin eş anlamını sözlükten kolaylıkla buluruz.</a:t>
            </a:r>
            <a:endParaRPr lang="tr-T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04864"/>
            <a:ext cx="2494607" cy="1615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32" y="2204863"/>
            <a:ext cx="2494607" cy="1615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61574" y="398422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sene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360357" y="3951962"/>
            <a:ext cx="54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yıl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91680" y="454377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Emre, </a:t>
            </a:r>
            <a:r>
              <a:rPr lang="tr-TR" dirty="0" err="1" smtClean="0">
                <a:latin typeface="Bookman Old Style" pitchFamily="18" charset="0"/>
              </a:rPr>
              <a:t>Tuana</a:t>
            </a:r>
            <a:r>
              <a:rPr lang="tr-TR" dirty="0" smtClean="0">
                <a:latin typeface="Bookman Old Style" pitchFamily="18" charset="0"/>
              </a:rPr>
              <a:t> ve Taha geçen </a:t>
            </a:r>
            <a:r>
              <a:rPr lang="tr-TR" dirty="0" smtClean="0">
                <a:solidFill>
                  <a:srgbClr val="92D050"/>
                </a:solidFill>
                <a:latin typeface="Bookman Old Style" pitchFamily="18" charset="0"/>
              </a:rPr>
              <a:t>sene</a:t>
            </a:r>
            <a:r>
              <a:rPr lang="tr-TR" dirty="0" smtClean="0">
                <a:latin typeface="Bookman Old Style" pitchFamily="18" charset="0"/>
              </a:rPr>
              <a:t> okula başladılar.</a:t>
            </a:r>
          </a:p>
          <a:p>
            <a:r>
              <a:rPr lang="tr-TR" dirty="0">
                <a:latin typeface="Bookman Old Style" pitchFamily="18" charset="0"/>
              </a:rPr>
              <a:t>Emre</a:t>
            </a:r>
            <a:r>
              <a:rPr lang="tr-TR" dirty="0" smtClean="0">
                <a:latin typeface="Bookman Old Style" pitchFamily="18" charset="0"/>
              </a:rPr>
              <a:t>, </a:t>
            </a:r>
            <a:r>
              <a:rPr lang="tr-TR" dirty="0" err="1" smtClean="0">
                <a:latin typeface="Bookman Old Style" pitchFamily="18" charset="0"/>
              </a:rPr>
              <a:t>Tuana</a:t>
            </a:r>
            <a:r>
              <a:rPr lang="tr-TR" dirty="0" smtClean="0">
                <a:latin typeface="Bookman Old Style" pitchFamily="18" charset="0"/>
              </a:rPr>
              <a:t> </a:t>
            </a:r>
            <a:r>
              <a:rPr lang="tr-TR" dirty="0">
                <a:latin typeface="Bookman Old Style" pitchFamily="18" charset="0"/>
              </a:rPr>
              <a:t>ve Taha geçen</a:t>
            </a:r>
            <a:r>
              <a:rPr lang="tr-TR" dirty="0">
                <a:solidFill>
                  <a:srgbClr val="FF9900"/>
                </a:solidFill>
                <a:latin typeface="Bookman Old Style" pitchFamily="18" charset="0"/>
              </a:rPr>
              <a:t> </a:t>
            </a:r>
            <a:r>
              <a:rPr lang="tr-TR" dirty="0" smtClean="0">
                <a:solidFill>
                  <a:srgbClr val="92D050"/>
                </a:solidFill>
                <a:latin typeface="Bookman Old Style" pitchFamily="18" charset="0"/>
              </a:rPr>
              <a:t>yıl</a:t>
            </a:r>
            <a:r>
              <a:rPr lang="tr-TR" dirty="0" smtClean="0">
                <a:solidFill>
                  <a:srgbClr val="FF9900"/>
                </a:solidFill>
                <a:latin typeface="Bookman Old Style" pitchFamily="18" charset="0"/>
              </a:rPr>
              <a:t> </a:t>
            </a:r>
            <a:r>
              <a:rPr lang="tr-TR" dirty="0">
                <a:latin typeface="Bookman Old Style" pitchFamily="18" charset="0"/>
              </a:rPr>
              <a:t>okula başladılar.</a:t>
            </a:r>
          </a:p>
          <a:p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R-Depo\haritalar\Turkey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2208924" cy="10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206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195736" y="34036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vatan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819328" y="3371334"/>
            <a:ext cx="8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yurt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483768" y="39418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Atalarımız bu </a:t>
            </a:r>
            <a:r>
              <a:rPr lang="tr-TR" dirty="0" smtClean="0">
                <a:solidFill>
                  <a:srgbClr val="FF0000"/>
                </a:solidFill>
                <a:latin typeface="Bookman Old Style" pitchFamily="18" charset="0"/>
              </a:rPr>
              <a:t>vatan</a:t>
            </a:r>
            <a:r>
              <a:rPr lang="tr-TR" dirty="0" smtClean="0">
                <a:latin typeface="Bookman Old Style" pitchFamily="18" charset="0"/>
              </a:rPr>
              <a:t> için savaşmışlar.</a:t>
            </a:r>
          </a:p>
          <a:p>
            <a:r>
              <a:rPr lang="tr-TR" dirty="0" smtClean="0">
                <a:latin typeface="Bookman Old Style" pitchFamily="18" charset="0"/>
              </a:rPr>
              <a:t>Atalarımız bu </a:t>
            </a:r>
            <a:r>
              <a:rPr lang="tr-TR" dirty="0" smtClean="0">
                <a:solidFill>
                  <a:srgbClr val="FF0000"/>
                </a:solidFill>
                <a:latin typeface="Bookman Old Style" pitchFamily="18" charset="0"/>
              </a:rPr>
              <a:t>yurt </a:t>
            </a:r>
            <a:r>
              <a:rPr lang="tr-TR" dirty="0" smtClean="0">
                <a:latin typeface="Bookman Old Style" pitchFamily="18" charset="0"/>
              </a:rPr>
              <a:t>için savaşmışlar.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7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HAZIRLAYAN: </a:t>
            </a:r>
          </a:p>
          <a:p>
            <a:pPr indent="0">
              <a:buNone/>
            </a:pPr>
            <a:r>
              <a:rPr lang="tr-TR" dirty="0"/>
              <a:t> </a:t>
            </a:r>
            <a:r>
              <a:rPr lang="tr-TR" dirty="0" smtClean="0"/>
              <a:t>       NAZAN GÖKŞEN</a:t>
            </a:r>
          </a:p>
          <a:p>
            <a:pPr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VALİ TEOMAN İLKÖĞRETİM OKULU</a:t>
            </a:r>
          </a:p>
          <a:p>
            <a:pPr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ANTAKYA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589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547664" y="3971280"/>
            <a:ext cx="211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       öğrenci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77520" y="3954760"/>
            <a:ext cx="199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        talebe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195736" y="4653136"/>
            <a:ext cx="499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        Okumayı seven </a:t>
            </a:r>
            <a:r>
              <a:rPr lang="tr-TR" dirty="0" smtClean="0">
                <a:solidFill>
                  <a:srgbClr val="FF0000"/>
                </a:solidFill>
                <a:latin typeface="Bookman Old Style" pitchFamily="18" charset="0"/>
              </a:rPr>
              <a:t>öğrenci</a:t>
            </a:r>
            <a:r>
              <a:rPr lang="tr-TR" dirty="0" smtClean="0">
                <a:latin typeface="Bookman Old Style" pitchFamily="18" charset="0"/>
              </a:rPr>
              <a:t> kitap aldı.</a:t>
            </a:r>
          </a:p>
          <a:p>
            <a:r>
              <a:rPr lang="tr-TR" dirty="0">
                <a:latin typeface="Bookman Old Style" pitchFamily="18" charset="0"/>
              </a:rPr>
              <a:t> </a:t>
            </a:r>
            <a:r>
              <a:rPr lang="tr-TR" dirty="0" smtClean="0">
                <a:latin typeface="Bookman Old Style" pitchFamily="18" charset="0"/>
              </a:rPr>
              <a:t>       Okumayı seven </a:t>
            </a:r>
            <a:r>
              <a:rPr lang="tr-TR" dirty="0" smtClean="0">
                <a:solidFill>
                  <a:srgbClr val="FF0000"/>
                </a:solidFill>
                <a:latin typeface="Bookman Old Style" pitchFamily="18" charset="0"/>
              </a:rPr>
              <a:t>talebe</a:t>
            </a:r>
            <a:r>
              <a:rPr lang="tr-TR" dirty="0" smtClean="0">
                <a:latin typeface="Bookman Old Style" pitchFamily="18" charset="0"/>
              </a:rPr>
              <a:t> kitap aldı.</a:t>
            </a:r>
            <a:endParaRPr lang="tr-TR" dirty="0">
              <a:latin typeface="Bookman Old Style" pitchFamily="18" charset="0"/>
            </a:endParaRPr>
          </a:p>
        </p:txBody>
      </p:sp>
      <p:pic>
        <p:nvPicPr>
          <p:cNvPr id="1028" name="Picture 4" descr="D:\R2-Animasyon\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10" y="2220252"/>
            <a:ext cx="1239492" cy="1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R2-Animasyon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86" y="2220252"/>
            <a:ext cx="1239492" cy="1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7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05408"/>
          </a:xfrm>
        </p:spPr>
        <p:txBody>
          <a:bodyPr>
            <a:normAutofit/>
          </a:bodyPr>
          <a:lstStyle/>
          <a:p>
            <a:r>
              <a:rPr lang="tr-TR" sz="1200" b="1" dirty="0" err="1" smtClean="0">
                <a:latin typeface="Comic Sans MS" pitchFamily="66" charset="0"/>
              </a:rPr>
              <a:t>SIra</a:t>
            </a:r>
            <a:r>
              <a:rPr lang="tr-TR" sz="1200" b="1" dirty="0" smtClean="0">
                <a:latin typeface="Comic Sans MS" pitchFamily="66" charset="0"/>
              </a:rPr>
              <a:t> </a:t>
            </a:r>
            <a:r>
              <a:rPr lang="tr-TR" sz="1200" b="1" dirty="0" err="1" smtClean="0">
                <a:latin typeface="Comic Sans MS" pitchFamily="66" charset="0"/>
              </a:rPr>
              <a:t>sIra</a:t>
            </a:r>
            <a:r>
              <a:rPr lang="tr-TR" sz="1200" b="1" dirty="0" smtClean="0">
                <a:latin typeface="Comic Sans MS" pitchFamily="66" charset="0"/>
              </a:rPr>
              <a:t> odalar birbirini kovalar.</a:t>
            </a:r>
            <a:endParaRPr lang="tr-TR" sz="1200" b="1" dirty="0">
              <a:latin typeface="Comic Sans MS" pitchFamily="66" charset="0"/>
            </a:endParaRPr>
          </a:p>
        </p:txBody>
      </p:sp>
      <p:pic>
        <p:nvPicPr>
          <p:cNvPr id="2050" name="Picture 2" descr="D:\R1-Animasyon\transp7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2664296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1-Animasyon\transp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0450"/>
            <a:ext cx="259228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36096" y="3494266"/>
            <a:ext cx="13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şimendifer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76128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tren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87624" y="42210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İskenderun’dan Ankara’ya </a:t>
            </a:r>
            <a:r>
              <a:rPr lang="tr-TR" dirty="0" smtClean="0">
                <a:solidFill>
                  <a:srgbClr val="A50021"/>
                </a:solidFill>
                <a:latin typeface="Bookman Old Style" pitchFamily="18" charset="0"/>
              </a:rPr>
              <a:t>tren</a:t>
            </a:r>
            <a:r>
              <a:rPr lang="tr-TR" dirty="0" smtClean="0">
                <a:latin typeface="Bookman Old Style" pitchFamily="18" charset="0"/>
              </a:rPr>
              <a:t> ile yolculuk yaptım.</a:t>
            </a:r>
          </a:p>
          <a:p>
            <a:r>
              <a:rPr lang="tr-TR" dirty="0" smtClean="0">
                <a:latin typeface="Bookman Old Style" pitchFamily="18" charset="0"/>
              </a:rPr>
              <a:t>İskenderun’dan Ankara’ya </a:t>
            </a:r>
            <a:r>
              <a:rPr lang="tr-TR" dirty="0" smtClean="0">
                <a:solidFill>
                  <a:srgbClr val="A50021"/>
                </a:solidFill>
                <a:latin typeface="Bookman Old Style" pitchFamily="18" charset="0"/>
              </a:rPr>
              <a:t>şimendifer</a:t>
            </a:r>
            <a:r>
              <a:rPr lang="tr-TR" dirty="0" smtClean="0">
                <a:latin typeface="Bookman Old Style" pitchFamily="18" charset="0"/>
              </a:rPr>
              <a:t> ile yolculuk yaptım.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48" y="2446288"/>
            <a:ext cx="2097583" cy="157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20" y="2446288"/>
            <a:ext cx="2097583" cy="157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91681" y="42887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öğretmen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060243" y="42887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muallim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439739" y="4748708"/>
            <a:ext cx="46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Büyüyünce </a:t>
            </a:r>
            <a:r>
              <a:rPr lang="tr-TR" dirty="0" smtClean="0">
                <a:solidFill>
                  <a:srgbClr val="0033CC"/>
                </a:solidFill>
                <a:latin typeface="Bookman Old Style" pitchFamily="18" charset="0"/>
              </a:rPr>
              <a:t>öğretmen</a:t>
            </a:r>
            <a:r>
              <a:rPr lang="tr-TR" dirty="0" smtClean="0">
                <a:latin typeface="Bookman Old Style" pitchFamily="18" charset="0"/>
              </a:rPr>
              <a:t> olmak istiyorum.</a:t>
            </a:r>
          </a:p>
          <a:p>
            <a:r>
              <a:rPr lang="tr-TR" dirty="0" smtClean="0">
                <a:latin typeface="Bookman Old Style" pitchFamily="18" charset="0"/>
              </a:rPr>
              <a:t>Büyüyünce </a:t>
            </a:r>
            <a:r>
              <a:rPr lang="tr-TR" dirty="0" smtClean="0">
                <a:solidFill>
                  <a:srgbClr val="0033CC"/>
                </a:solidFill>
                <a:latin typeface="Bookman Old Style" pitchFamily="18" charset="0"/>
              </a:rPr>
              <a:t>muallim</a:t>
            </a:r>
            <a:r>
              <a:rPr lang="tr-TR" dirty="0" smtClean="0">
                <a:latin typeface="Bookman Old Style" pitchFamily="18" charset="0"/>
              </a:rPr>
              <a:t> olmak istiyorum.</a:t>
            </a:r>
          </a:p>
        </p:txBody>
      </p:sp>
    </p:spTree>
    <p:extLst>
      <p:ext uri="{BB962C8B-B14F-4D97-AF65-F5344CB8AC3E}">
        <p14:creationId xmlns:p14="http://schemas.microsoft.com/office/powerpoint/2010/main" val="300418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8" y="2457450"/>
            <a:ext cx="18722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52" y="2457450"/>
            <a:ext cx="18722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82735" y="414526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hediye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304508" y="413762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armağan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051720" y="465313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Bora, doğum günümde bana </a:t>
            </a:r>
            <a:r>
              <a:rPr lang="tr-TR" dirty="0" smtClean="0">
                <a:solidFill>
                  <a:srgbClr val="00B050"/>
                </a:solidFill>
                <a:latin typeface="Bookman Old Style" pitchFamily="18" charset="0"/>
              </a:rPr>
              <a:t>hediye</a:t>
            </a:r>
            <a:r>
              <a:rPr lang="tr-TR" dirty="0" smtClean="0">
                <a:latin typeface="Bookman Old Style" pitchFamily="18" charset="0"/>
              </a:rPr>
              <a:t> aldı.</a:t>
            </a:r>
          </a:p>
          <a:p>
            <a:r>
              <a:rPr lang="tr-TR" dirty="0" smtClean="0">
                <a:latin typeface="Bookman Old Style" pitchFamily="18" charset="0"/>
              </a:rPr>
              <a:t>Bora, doğum günümde bana </a:t>
            </a:r>
            <a:r>
              <a:rPr lang="tr-TR" dirty="0" smtClean="0">
                <a:solidFill>
                  <a:srgbClr val="00B050"/>
                </a:solidFill>
                <a:latin typeface="Bookman Old Style" pitchFamily="18" charset="0"/>
              </a:rPr>
              <a:t>armağan</a:t>
            </a:r>
            <a:r>
              <a:rPr lang="tr-TR" dirty="0" smtClean="0">
                <a:latin typeface="Bookman Old Style" pitchFamily="18" charset="0"/>
              </a:rPr>
              <a:t> aldı.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420888"/>
            <a:ext cx="6400800" cy="306551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8" y="2420888"/>
            <a:ext cx="24669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0" y="2420888"/>
            <a:ext cx="24669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399577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sonbahar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053000" y="399577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güz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835696" y="4595910"/>
            <a:ext cx="548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9900"/>
                </a:solidFill>
                <a:latin typeface="Bookman Old Style" pitchFamily="18" charset="0"/>
              </a:rPr>
              <a:t>Sonbahar</a:t>
            </a:r>
            <a:r>
              <a:rPr lang="tr-TR" dirty="0" smtClean="0">
                <a:latin typeface="Bookman Old Style" pitchFamily="18" charset="0"/>
              </a:rPr>
              <a:t> gelince yapraklar sararır ve dökülür.</a:t>
            </a:r>
          </a:p>
          <a:p>
            <a:r>
              <a:rPr lang="tr-TR" dirty="0" smtClean="0">
                <a:solidFill>
                  <a:srgbClr val="FF9900"/>
                </a:solidFill>
                <a:latin typeface="Bookman Old Style" pitchFamily="18" charset="0"/>
              </a:rPr>
              <a:t>Güz</a:t>
            </a:r>
            <a:r>
              <a:rPr lang="tr-TR" dirty="0" smtClean="0">
                <a:latin typeface="Bookman Old Style" pitchFamily="18" charset="0"/>
              </a:rPr>
              <a:t> gelince yapraklar sararır ve dökülür.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8" y="2420889"/>
            <a:ext cx="2016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9"/>
            <a:ext cx="2016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63688" y="4336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yaşlı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00192" y="42719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ihtiyar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927176" y="4851380"/>
            <a:ext cx="538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Parkta </a:t>
            </a:r>
            <a:r>
              <a:rPr lang="tr-TR" dirty="0" smtClean="0">
                <a:solidFill>
                  <a:srgbClr val="000099"/>
                </a:solidFill>
                <a:latin typeface="Bookman Old Style" pitchFamily="18" charset="0"/>
              </a:rPr>
              <a:t>yaşlı</a:t>
            </a:r>
            <a:r>
              <a:rPr lang="tr-TR" dirty="0" smtClean="0">
                <a:latin typeface="Bookman Old Style" pitchFamily="18" charset="0"/>
              </a:rPr>
              <a:t> karı koca yürüyüş yapıyorlardı.</a:t>
            </a:r>
          </a:p>
          <a:p>
            <a:r>
              <a:rPr lang="tr-TR" dirty="0" smtClean="0">
                <a:latin typeface="Bookman Old Style" pitchFamily="18" charset="0"/>
              </a:rPr>
              <a:t>Parkta </a:t>
            </a:r>
            <a:r>
              <a:rPr lang="tr-TR" dirty="0" smtClean="0">
                <a:solidFill>
                  <a:srgbClr val="000099"/>
                </a:solidFill>
                <a:latin typeface="Bookman Old Style" pitchFamily="18" charset="0"/>
              </a:rPr>
              <a:t>ihtiyar</a:t>
            </a:r>
            <a:r>
              <a:rPr lang="tr-TR" dirty="0" smtClean="0">
                <a:latin typeface="Bookman Old Style" pitchFamily="18" charset="0"/>
              </a:rPr>
              <a:t> karı koca yürüyüş yapıyorlardı. 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9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8077" y="2348880"/>
            <a:ext cx="6400800" cy="316835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8" y="2365896"/>
            <a:ext cx="1926133" cy="1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44" y="2361456"/>
            <a:ext cx="1926133" cy="1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81893" y="417062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doktor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46389" y="417062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hekim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54013" y="4590420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Bookman Old Style" pitchFamily="18" charset="0"/>
              </a:rPr>
              <a:t>Büyüyünce </a:t>
            </a:r>
            <a:r>
              <a:rPr lang="tr-TR" dirty="0" smtClean="0">
                <a:solidFill>
                  <a:srgbClr val="FF3399"/>
                </a:solidFill>
                <a:latin typeface="Bookman Old Style" pitchFamily="18" charset="0"/>
              </a:rPr>
              <a:t>doktor</a:t>
            </a:r>
            <a:r>
              <a:rPr lang="tr-TR" dirty="0" smtClean="0">
                <a:latin typeface="Bookman Old Style" pitchFamily="18" charset="0"/>
              </a:rPr>
              <a:t> olmak istiyorum.</a:t>
            </a:r>
          </a:p>
          <a:p>
            <a:r>
              <a:rPr lang="tr-TR" dirty="0" smtClean="0">
                <a:latin typeface="Bookman Old Style" pitchFamily="18" charset="0"/>
              </a:rPr>
              <a:t>Büyüyünce </a:t>
            </a:r>
            <a:r>
              <a:rPr lang="tr-TR" dirty="0" smtClean="0">
                <a:solidFill>
                  <a:srgbClr val="FF3399"/>
                </a:solidFill>
                <a:latin typeface="Bookman Old Style" pitchFamily="18" charset="0"/>
              </a:rPr>
              <a:t>hekim</a:t>
            </a:r>
            <a:r>
              <a:rPr lang="tr-TR" dirty="0" smtClean="0">
                <a:latin typeface="Bookman Old Style" pitchFamily="18" charset="0"/>
              </a:rPr>
              <a:t> olmak istiyorum.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405</TotalTime>
  <Words>356</Words>
  <Application>Microsoft Office PowerPoint</Application>
  <PresentationFormat>Ekran Gösterisi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Moda Tasarımı</vt:lpstr>
      <vt:lpstr>EŞ ANLAMLI ( ANLAMDAŞ ) KELİMELER</vt:lpstr>
      <vt:lpstr>Eş anlamlI Kelimelerin özellikleri</vt:lpstr>
      <vt:lpstr>PowerPoint Sunusu</vt:lpstr>
      <vt:lpstr>SIra sIra odalar birbirini kovalar.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 ANLAMLI ( ANLAMDAŞ KELİMELER )</dc:title>
  <dc:creator>WIN-7</dc:creator>
  <cp:lastModifiedBy>WIN-7</cp:lastModifiedBy>
  <cp:revision>42</cp:revision>
  <dcterms:created xsi:type="dcterms:W3CDTF">2012-03-24T10:50:33Z</dcterms:created>
  <dcterms:modified xsi:type="dcterms:W3CDTF">2012-03-25T10:47:08Z</dcterms:modified>
</cp:coreProperties>
</file>