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97FF"/>
    <a:srgbClr val="EC6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30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E97651-5EAB-4550-BAB5-DE8289A80AA3}" type="datetimeFigureOut">
              <a:rPr lang="tr-TR" smtClean="0"/>
              <a:t>27.01.2012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FE4F596-4E0D-4FDA-AF65-CD61467A87E9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7651-5EAB-4550-BAB5-DE8289A80AA3}" type="datetimeFigureOut">
              <a:rPr lang="tr-TR" smtClean="0"/>
              <a:t>27.01.2012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F596-4E0D-4FDA-AF65-CD61467A87E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7651-5EAB-4550-BAB5-DE8289A80AA3}" type="datetimeFigureOut">
              <a:rPr lang="tr-TR" smtClean="0"/>
              <a:t>27.01.2012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F596-4E0D-4FDA-AF65-CD61467A87E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E97651-5EAB-4550-BAB5-DE8289A80AA3}" type="datetimeFigureOut">
              <a:rPr lang="tr-TR" smtClean="0"/>
              <a:t>27.01.2012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E4F596-4E0D-4FDA-AF65-CD61467A87E9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E97651-5EAB-4550-BAB5-DE8289A80AA3}" type="datetimeFigureOut">
              <a:rPr lang="tr-TR" smtClean="0"/>
              <a:t>27.01.2012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FE4F596-4E0D-4FDA-AF65-CD61467A87E9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7651-5EAB-4550-BAB5-DE8289A80AA3}" type="datetimeFigureOut">
              <a:rPr lang="tr-TR" smtClean="0"/>
              <a:t>27.01.2012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F596-4E0D-4FDA-AF65-CD61467A87E9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7651-5EAB-4550-BAB5-DE8289A80AA3}" type="datetimeFigureOut">
              <a:rPr lang="tr-TR" smtClean="0"/>
              <a:t>27.01.2012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F596-4E0D-4FDA-AF65-CD61467A87E9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E97651-5EAB-4550-BAB5-DE8289A80AA3}" type="datetimeFigureOut">
              <a:rPr lang="tr-TR" smtClean="0"/>
              <a:t>27.01.2012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E4F596-4E0D-4FDA-AF65-CD61467A87E9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7651-5EAB-4550-BAB5-DE8289A80AA3}" type="datetimeFigureOut">
              <a:rPr lang="tr-TR" smtClean="0"/>
              <a:t>27.01.2012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F596-4E0D-4FDA-AF65-CD61467A87E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E97651-5EAB-4550-BAB5-DE8289A80AA3}" type="datetimeFigureOut">
              <a:rPr lang="tr-TR" smtClean="0"/>
              <a:t>27.01.2012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E4F596-4E0D-4FDA-AF65-CD61467A87E9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E97651-5EAB-4550-BAB5-DE8289A80AA3}" type="datetimeFigureOut">
              <a:rPr lang="tr-TR" smtClean="0"/>
              <a:t>27.01.2012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E4F596-4E0D-4FDA-AF65-CD61467A87E9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E97651-5EAB-4550-BAB5-DE8289A80AA3}" type="datetimeFigureOut">
              <a:rPr lang="tr-TR" smtClean="0"/>
              <a:t>27.01.2012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E4F596-4E0D-4FDA-AF65-CD61467A87E9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hyperlink" Target="http://www.kadineli.net/wp-content/bobrek-tasi.gif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hyperlink" Target="http://www.kadineli.net/wp-content/bobrek-tasi.gif" TargetMode="Externa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gif"/><Relationship Id="rId4" Type="http://schemas.openxmlformats.org/officeDocument/2006/relationships/hyperlink" Target="http://www.kadineli.net/wp-content/bobrek-tasi.g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19672" y="908720"/>
            <a:ext cx="529664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ORGANLARIMIZ </a:t>
            </a:r>
          </a:p>
          <a:p>
            <a:pPr algn="ctr"/>
            <a:r>
              <a:rPr lang="tr-T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VE</a:t>
            </a:r>
          </a:p>
          <a:p>
            <a:pPr algn="ctr"/>
            <a:r>
              <a:rPr lang="tr-T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GÖREVLERİ</a:t>
            </a:r>
            <a:endParaRPr lang="tr-T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 descr="http://www.saglikpark.com/i/Image/hazimsizlik-sindirim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2060848"/>
            <a:ext cx="2915816" cy="487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25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135747" y="257245"/>
            <a:ext cx="6288901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hazIrlayanlar</a:t>
            </a:r>
            <a:r>
              <a:rPr lang="tr-TR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</a:p>
          <a:p>
            <a:pPr algn="ctr"/>
            <a:r>
              <a:rPr lang="tr-T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NAZAN GÖKŞEN</a:t>
            </a:r>
          </a:p>
          <a:p>
            <a:pPr algn="ctr"/>
            <a:r>
              <a:rPr lang="tr-T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VE</a:t>
            </a:r>
          </a:p>
          <a:p>
            <a:pPr algn="ctr"/>
            <a:r>
              <a:rPr lang="tr-T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BUSE AYDIN </a:t>
            </a:r>
          </a:p>
          <a:p>
            <a:pPr algn="ctr"/>
            <a:endParaRPr lang="tr-T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0" name="Picture 2" descr="http://resimseli.net/data/media/19/hareketli_kalp_resim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287655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2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EC62EF"/>
                </a:solidFill>
                <a:latin typeface="Monotype Corsiva" pitchFamily="66" charset="0"/>
              </a:rPr>
              <a:t>KALP VE GÖREVLERİ:</a:t>
            </a:r>
            <a:endParaRPr lang="tr-TR" sz="4400" dirty="0">
              <a:solidFill>
                <a:srgbClr val="EC62EF"/>
              </a:solidFill>
              <a:latin typeface="Monotype Corsiva" pitchFamily="66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467544" y="1572788"/>
            <a:ext cx="7467600" cy="4873752"/>
          </a:xfrm>
        </p:spPr>
        <p:txBody>
          <a:bodyPr/>
          <a:lstStyle/>
          <a:p>
            <a:r>
              <a:rPr lang="tr-TR" dirty="0" smtClean="0">
                <a:latin typeface="Monotype Corsiva" pitchFamily="66" charset="0"/>
              </a:rPr>
              <a:t>Vücudumuzun solunda yer alır.</a:t>
            </a:r>
          </a:p>
          <a:p>
            <a:r>
              <a:rPr lang="tr-TR" dirty="0" smtClean="0">
                <a:latin typeface="Monotype Corsiva" pitchFamily="66" charset="0"/>
              </a:rPr>
              <a:t>Kanın vücutta dolaşmasını sağlar.</a:t>
            </a:r>
          </a:p>
          <a:p>
            <a:r>
              <a:rPr lang="tr-TR" dirty="0" smtClean="0">
                <a:latin typeface="Monotype Corsiva" pitchFamily="66" charset="0"/>
              </a:rPr>
              <a:t>Kalbimizin büyüklüğü yumruğumuz kadardır</a:t>
            </a:r>
            <a:r>
              <a:rPr lang="tr-TR" dirty="0" smtClean="0">
                <a:latin typeface="Curlz MT" pitchFamily="82" charset="0"/>
              </a:rPr>
              <a:t>.</a:t>
            </a:r>
          </a:p>
          <a:p>
            <a:pPr marL="0" indent="0">
              <a:buNone/>
            </a:pPr>
            <a:endParaRPr lang="tr-TR" dirty="0">
              <a:latin typeface="Curlz MT" pitchFamily="82" charset="0"/>
            </a:endParaRPr>
          </a:p>
        </p:txBody>
      </p:sp>
      <p:pic>
        <p:nvPicPr>
          <p:cNvPr id="1026" name="Picture 2" descr="http://www.mezatforum.com/forum/down/organlar/kal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52736"/>
            <a:ext cx="1440160" cy="21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03.blogcu.com/images/e/s/e/esenkal/6d7347390819e0b402dbaafa1306463a_12976211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antastikresimler.net/wp-content/uploads/2010/10/profile-of-the-human-body-and-he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29527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1752" y="116632"/>
            <a:ext cx="7467600" cy="1143000"/>
          </a:xfrm>
        </p:spPr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00B050"/>
                </a:solidFill>
                <a:latin typeface="Monotype Corsiva" pitchFamily="66" charset="0"/>
              </a:rPr>
              <a:t>AKCİGER  VE GÖREVLERİ</a:t>
            </a:r>
            <a:endParaRPr lang="tr-TR" sz="4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11948" y="1340768"/>
            <a:ext cx="7467600" cy="4873752"/>
          </a:xfrm>
        </p:spPr>
        <p:txBody>
          <a:bodyPr/>
          <a:lstStyle/>
          <a:p>
            <a:r>
              <a:rPr lang="tr-TR" dirty="0" smtClean="0">
                <a:latin typeface="Monotype Corsiva" pitchFamily="66" charset="0"/>
              </a:rPr>
              <a:t>Soluk alıp vermemizi sağlar.</a:t>
            </a:r>
          </a:p>
          <a:p>
            <a:r>
              <a:rPr lang="tr-TR" dirty="0" smtClean="0">
                <a:latin typeface="Monotype Corsiva" pitchFamily="66" charset="0"/>
              </a:rPr>
              <a:t>Kürek kemiklerimizin altında , kaburga kemikleri tarafından korunur , ve iki tanedir.</a:t>
            </a:r>
            <a:endParaRPr lang="tr-TR" dirty="0">
              <a:latin typeface="Monotype Corsiva" pitchFamily="66" charset="0"/>
            </a:endParaRPr>
          </a:p>
        </p:txBody>
      </p:sp>
      <p:pic>
        <p:nvPicPr>
          <p:cNvPr id="2052" name="Picture 4" descr="http://www.e-saglikci.net/wp-content/uploads/akci%C4%9Fer-hastaliklari-enfeksiyon-bron%C5%9F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18" y="2495204"/>
            <a:ext cx="2377978" cy="178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ersizlesene.com/var/video/image/a90278c63f9ec191007707fe44f5cd37981305664dbf851ad886194d0dbc0275a87ff679a2f3e71d9181a67b7542122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22452"/>
            <a:ext cx="2323536" cy="174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igaraylasavasanlar.com/images_up/akcig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81128"/>
            <a:ext cx="3308941" cy="19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thumb/9/9e/Lungs_diagram_simple.svg/483px-Lungs_diagram_simple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07" y="188640"/>
            <a:ext cx="1436689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6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7030A0"/>
                </a:solidFill>
                <a:latin typeface="Monotype Corsiva" pitchFamily="66" charset="0"/>
              </a:rPr>
              <a:t>MİDE VE </a:t>
            </a:r>
            <a:r>
              <a:rPr lang="tr-TR" sz="4400" dirty="0">
                <a:solidFill>
                  <a:srgbClr val="7030A0"/>
                </a:solidFill>
                <a:latin typeface="Monotype Corsiva" pitchFamily="66" charset="0"/>
              </a:rPr>
              <a:t>G</a:t>
            </a:r>
            <a:r>
              <a:rPr lang="tr-TR" sz="4400" dirty="0" smtClean="0">
                <a:solidFill>
                  <a:srgbClr val="7030A0"/>
                </a:solidFill>
                <a:latin typeface="Monotype Corsiva" pitchFamily="66" charset="0"/>
              </a:rPr>
              <a:t>ÖREVLERİ</a:t>
            </a:r>
            <a:r>
              <a:rPr lang="tr-TR" sz="4400" dirty="0" smtClean="0">
                <a:solidFill>
                  <a:srgbClr val="7030A0"/>
                </a:solidFill>
                <a:latin typeface="Curlz MT" pitchFamily="82" charset="0"/>
              </a:rPr>
              <a:t>:</a:t>
            </a:r>
            <a:endParaRPr lang="tr-TR" sz="4400" dirty="0">
              <a:solidFill>
                <a:srgbClr val="7030A0"/>
              </a:solidFill>
              <a:latin typeface="Curlz MT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Monotype Corsiva" pitchFamily="66" charset="0"/>
              </a:rPr>
              <a:t>Besinleri sindirmemizi sağlar.</a:t>
            </a:r>
          </a:p>
          <a:p>
            <a:r>
              <a:rPr lang="tr-TR" dirty="0" smtClean="0">
                <a:latin typeface="Monotype Corsiva" pitchFamily="66" charset="0"/>
              </a:rPr>
              <a:t>Vücudumuzun sol tarafında kalbimizin altında yer alır.</a:t>
            </a:r>
          </a:p>
          <a:p>
            <a:endParaRPr lang="tr-TR" dirty="0">
              <a:latin typeface="Curlz MT" pitchFamily="82" charset="0"/>
            </a:endParaRPr>
          </a:p>
        </p:txBody>
      </p:sp>
      <p:pic>
        <p:nvPicPr>
          <p:cNvPr id="3074" name="Picture 2" descr="http://www.saglik.im/wp-content/uploads/2010/03/Mide-300x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45801"/>
            <a:ext cx="2857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ccollege.edu/SiteCollectionImages/Private/816_stomac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51903"/>
            <a:ext cx="2448272" cy="204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1112.hizliresim.com/s/j/14yb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30" y="2780928"/>
            <a:ext cx="2016224" cy="30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52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C00000"/>
                </a:solidFill>
                <a:latin typeface="Monotype Corsiva" pitchFamily="66" charset="0"/>
              </a:rPr>
              <a:t>BÖBREK VE GÖREVLERİ</a:t>
            </a:r>
            <a:endParaRPr lang="tr-TR" sz="4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Monotype Corsiva" pitchFamily="66" charset="0"/>
              </a:rPr>
              <a:t>Böbrekler boşaltım organımızdır.</a:t>
            </a:r>
          </a:p>
          <a:p>
            <a:r>
              <a:rPr lang="tr-TR" dirty="0">
                <a:latin typeface="Monotype Corsiva" pitchFamily="66" charset="0"/>
              </a:rPr>
              <a:t>Böbrekler vücudumuzda iki tanedir. </a:t>
            </a:r>
            <a:endParaRPr lang="tr-TR" dirty="0" smtClean="0">
              <a:latin typeface="Monotype Corsiva" pitchFamily="66" charset="0"/>
            </a:endParaRPr>
          </a:p>
          <a:p>
            <a:r>
              <a:rPr lang="tr-TR" dirty="0" smtClean="0">
                <a:latin typeface="Monotype Corsiva" pitchFamily="66" charset="0"/>
              </a:rPr>
              <a:t>Her iki elimizi belimize koyduğumuzda başparmağımızı bastıralım böbreklerimiz oradadır</a:t>
            </a:r>
            <a:r>
              <a:rPr lang="tr-TR" dirty="0" smtClean="0">
                <a:latin typeface="Curlz MT" pitchFamily="82" charset="0"/>
              </a:rPr>
              <a:t>.</a:t>
            </a:r>
          </a:p>
        </p:txBody>
      </p:sp>
      <p:pic>
        <p:nvPicPr>
          <p:cNvPr id="5122" name="Picture 2" descr="http://img03.blogcu.com/images/b/i/t/bitkiseltedavisaglik/6c42c1b091df6ffedc01c61da42dcaa9_1291212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2664296" cy="317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[Resim: bobrek-a0.jpg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87105"/>
            <a:ext cx="2146548" cy="25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adineli.net/wp-content/bobrek-tasi-202x300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672"/>
            <a:ext cx="117345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media2.ntvmsnbc.com/j/NTVMSNBC/Components/ArtAndPhoto-Fronts/Sections-StoryLevel/Sa%C4%9Fl%C4%B1k/GENEL/B%C3%96BREK.hmediu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3573958"/>
            <a:ext cx="2232248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7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0D97FF"/>
                </a:solidFill>
                <a:latin typeface="Monotype Corsiva" pitchFamily="66" charset="0"/>
              </a:rPr>
              <a:t>KARACİĞER VE GÖREVLERİ</a:t>
            </a:r>
            <a:r>
              <a:rPr lang="tr-TR" sz="4400" dirty="0" smtClean="0">
                <a:solidFill>
                  <a:srgbClr val="0070C0"/>
                </a:solidFill>
                <a:latin typeface="Curlz MT" pitchFamily="82" charset="0"/>
              </a:rPr>
              <a:t>:</a:t>
            </a:r>
            <a:endParaRPr lang="tr-TR" sz="4400" dirty="0">
              <a:solidFill>
                <a:srgbClr val="0070C0"/>
              </a:solidFill>
              <a:latin typeface="Curlz MT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7467600" cy="4873752"/>
          </a:xfrm>
        </p:spPr>
        <p:txBody>
          <a:bodyPr/>
          <a:lstStyle/>
          <a:p>
            <a:r>
              <a:rPr lang="tr-TR" dirty="0" smtClean="0"/>
              <a:t> </a:t>
            </a:r>
            <a:r>
              <a:rPr lang="tr-TR" dirty="0">
                <a:latin typeface="Monotype Corsiva" pitchFamily="66" charset="0"/>
              </a:rPr>
              <a:t>Yağ, protein ve şeker </a:t>
            </a:r>
            <a:r>
              <a:rPr lang="tr-TR" dirty="0" smtClean="0">
                <a:latin typeface="Monotype Corsiva" pitchFamily="66" charset="0"/>
              </a:rPr>
              <a:t>seviyesini düzenler.</a:t>
            </a:r>
          </a:p>
          <a:p>
            <a:r>
              <a:rPr lang="tr-TR" dirty="0" smtClean="0">
                <a:latin typeface="Monotype Corsiva" pitchFamily="66" charset="0"/>
              </a:rPr>
              <a:t> Vücudun </a:t>
            </a:r>
            <a:r>
              <a:rPr lang="tr-TR" dirty="0">
                <a:latin typeface="Monotype Corsiva" pitchFamily="66" charset="0"/>
              </a:rPr>
              <a:t>ısısını ayarlar</a:t>
            </a:r>
            <a:r>
              <a:rPr lang="tr-TR" dirty="0" smtClean="0">
                <a:latin typeface="Monotype Corsiva" pitchFamily="66" charset="0"/>
              </a:rPr>
              <a:t>.</a:t>
            </a:r>
          </a:p>
          <a:p>
            <a:r>
              <a:rPr lang="tr-TR" dirty="0" smtClean="0">
                <a:latin typeface="Monotype Corsiva" pitchFamily="66" charset="0"/>
              </a:rPr>
              <a:t>Vücudumuzun sağında, midenin karşısındadır.</a:t>
            </a:r>
          </a:p>
          <a:p>
            <a:pPr marL="0" indent="0">
              <a:buNone/>
            </a:pPr>
            <a:r>
              <a:rPr lang="tr-TR" dirty="0">
                <a:latin typeface="Monotype Corsiva" pitchFamily="66" charset="0"/>
              </a:rPr>
              <a:t/>
            </a:r>
            <a:br>
              <a:rPr lang="tr-TR" dirty="0">
                <a:latin typeface="Monotype Corsiva" pitchFamily="66" charset="0"/>
              </a:rPr>
            </a:br>
            <a:endParaRPr lang="tr-TR" dirty="0">
              <a:latin typeface="Monotype Corsiva" pitchFamily="66" charset="0"/>
            </a:endParaRPr>
          </a:p>
        </p:txBody>
      </p:sp>
      <p:pic>
        <p:nvPicPr>
          <p:cNvPr id="6146" name="Picture 2" descr="http://saglikdanisma.net/web/wp-content/uploads/2010/01/karaci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225" y="4370794"/>
            <a:ext cx="1958402" cy="182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bote.gazi.edu.tr/beltek/uygulamalar/organlarimiz/Images/orga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8422"/>
            <a:ext cx="176758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hamilebilgi.com/hastalik_resim/karaciger_yetmezlig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08441"/>
            <a:ext cx="3056384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karmabilgi.net/images/karacig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12776"/>
            <a:ext cx="14287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8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78160" y="962972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rgbClr val="C00000"/>
                </a:solidFill>
                <a:latin typeface="Monotype Corsiva" pitchFamily="66" charset="0"/>
              </a:rPr>
              <a:t>1</a:t>
            </a:r>
            <a:r>
              <a:rPr lang="tr-TR" sz="3200" dirty="0" smtClean="0">
                <a:solidFill>
                  <a:srgbClr val="C00000"/>
                </a:solidFill>
                <a:latin typeface="Monotype Corsiva" pitchFamily="66" charset="0"/>
              </a:rPr>
              <a:t>) Aşağıdakilerden </a:t>
            </a:r>
            <a:r>
              <a:rPr lang="tr-TR" sz="3200" dirty="0" smtClean="0">
                <a:solidFill>
                  <a:srgbClr val="C00000"/>
                </a:solidFill>
                <a:latin typeface="Monotype Corsiva" pitchFamily="66" charset="0"/>
              </a:rPr>
              <a:t>hangisinin görevi vücudun yağ ve şeker  seviyesini düzenler ?</a:t>
            </a:r>
          </a:p>
          <a:p>
            <a:pPr marL="0" indent="0">
              <a:buNone/>
            </a:pPr>
            <a:r>
              <a:rPr lang="tr-TR" sz="3200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sz="3200" dirty="0" smtClean="0">
                <a:solidFill>
                  <a:srgbClr val="C00000"/>
                </a:solidFill>
                <a:latin typeface="Monotype Corsiva" pitchFamily="66" charset="0"/>
              </a:rPr>
              <a:t> A) Akciğer  B) Böbrek  C) Karaciğer</a:t>
            </a:r>
          </a:p>
          <a:p>
            <a:pPr marL="0" indent="0">
              <a:buNone/>
            </a:pPr>
            <a:endParaRPr lang="tr-TR" sz="3200" dirty="0">
              <a:solidFill>
                <a:srgbClr val="C000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tr-TR" sz="32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sz="3200" dirty="0" smtClean="0">
                <a:solidFill>
                  <a:srgbClr val="C00000"/>
                </a:solidFill>
                <a:latin typeface="Monotype Corsiva" pitchFamily="66" charset="0"/>
              </a:rPr>
              <a:t>2) Aşağıdakilerden hangisi besinleri sindirmesini</a:t>
            </a:r>
          </a:p>
          <a:p>
            <a:pPr marL="0" indent="0">
              <a:buNone/>
            </a:pPr>
            <a:r>
              <a:rPr lang="tr-TR" sz="3200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sz="3200" dirty="0" smtClean="0">
                <a:solidFill>
                  <a:srgbClr val="C00000"/>
                </a:solidFill>
                <a:latin typeface="Monotype Corsiva" pitchFamily="66" charset="0"/>
              </a:rPr>
              <a:t>   sağlar?</a:t>
            </a:r>
          </a:p>
          <a:p>
            <a:pPr marL="0" indent="0">
              <a:buNone/>
            </a:pPr>
            <a:r>
              <a:rPr lang="tr-TR" sz="3200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sz="3200" dirty="0" smtClean="0">
                <a:solidFill>
                  <a:srgbClr val="C00000"/>
                </a:solidFill>
                <a:latin typeface="Monotype Corsiva" pitchFamily="66" charset="0"/>
              </a:rPr>
              <a:t>    A)                B)                   C) </a:t>
            </a:r>
            <a:endParaRPr lang="tr-TR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http://saglikdanisma.net/web/wp-content/uploads/2010/01/karaci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12055"/>
            <a:ext cx="1080120" cy="100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sccollege.edu/SiteCollectionImages/Private/816_stomach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66" y="4866531"/>
            <a:ext cx="1224136" cy="102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kadineli.net/wp-content/bobrek-tasi-202x300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18532"/>
            <a:ext cx="720080" cy="101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kış Çizelgesi: Bağlayıcı 1"/>
          <p:cNvSpPr/>
          <p:nvPr/>
        </p:nvSpPr>
        <p:spPr>
          <a:xfrm>
            <a:off x="3986411" y="2094756"/>
            <a:ext cx="432048" cy="432048"/>
          </a:xfrm>
          <a:prstGeom prst="flowChartConnector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kış Çizelgesi: Bağlayıcı 6"/>
          <p:cNvSpPr/>
          <p:nvPr/>
        </p:nvSpPr>
        <p:spPr>
          <a:xfrm>
            <a:off x="4721349" y="4918532"/>
            <a:ext cx="432048" cy="432048"/>
          </a:xfrm>
          <a:prstGeom prst="flowChartConnector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942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44537" y="1124744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 smtClean="0">
                <a:solidFill>
                  <a:srgbClr val="C00000"/>
                </a:solidFill>
                <a:latin typeface="Monotype Corsiva" pitchFamily="66" charset="0"/>
              </a:rPr>
              <a:t>3) Aşağıdakilerden </a:t>
            </a:r>
            <a:r>
              <a:rPr lang="tr-TR" sz="3600" dirty="0" smtClean="0">
                <a:solidFill>
                  <a:srgbClr val="C00000"/>
                </a:solidFill>
                <a:latin typeface="Monotype Corsiva" pitchFamily="66" charset="0"/>
              </a:rPr>
              <a:t>hangisi iç organdır?</a:t>
            </a:r>
          </a:p>
          <a:p>
            <a:pPr marL="0" indent="0">
              <a:buNone/>
            </a:pPr>
            <a:r>
              <a:rPr lang="tr-TR" sz="3600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sz="3600" dirty="0" smtClean="0">
                <a:solidFill>
                  <a:srgbClr val="C00000"/>
                </a:solidFill>
                <a:latin typeface="Monotype Corsiva" pitchFamily="66" charset="0"/>
              </a:rPr>
              <a:t>A) </a:t>
            </a:r>
            <a:r>
              <a:rPr lang="tr-TR" sz="3600" dirty="0">
                <a:solidFill>
                  <a:srgbClr val="C00000"/>
                </a:solidFill>
                <a:latin typeface="Monotype Corsiva" pitchFamily="66" charset="0"/>
              </a:rPr>
              <a:t>Böbrek </a:t>
            </a:r>
            <a:r>
              <a:rPr lang="tr-TR" sz="3600" dirty="0" smtClean="0">
                <a:solidFill>
                  <a:srgbClr val="C00000"/>
                </a:solidFill>
                <a:latin typeface="Monotype Corsiva" pitchFamily="66" charset="0"/>
              </a:rPr>
              <a:t>         B</a:t>
            </a:r>
            <a:r>
              <a:rPr lang="tr-TR" sz="3600" dirty="0" smtClean="0">
                <a:solidFill>
                  <a:srgbClr val="C00000"/>
                </a:solidFill>
                <a:latin typeface="Monotype Corsiva" pitchFamily="66" charset="0"/>
              </a:rPr>
              <a:t>) Göz           C) </a:t>
            </a:r>
            <a:r>
              <a:rPr lang="tr-TR" sz="3600" dirty="0" smtClean="0">
                <a:solidFill>
                  <a:srgbClr val="C00000"/>
                </a:solidFill>
                <a:latin typeface="Monotype Corsiva" pitchFamily="66" charset="0"/>
              </a:rPr>
              <a:t>Burun </a:t>
            </a:r>
            <a:endParaRPr lang="tr-TR" sz="3600" dirty="0">
              <a:solidFill>
                <a:srgbClr val="C000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tr-TR" sz="36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sz="3600" dirty="0" smtClean="0">
                <a:solidFill>
                  <a:srgbClr val="C00000"/>
                </a:solidFill>
                <a:latin typeface="Monotype Corsiva" pitchFamily="66" charset="0"/>
              </a:rPr>
              <a:t>4) Aşağıdakilerden hangisi soluk alıp vermeyi                   sağlar?</a:t>
            </a:r>
          </a:p>
          <a:p>
            <a:pPr marL="0" indent="0">
              <a:buNone/>
            </a:pPr>
            <a:r>
              <a:rPr lang="tr-TR" sz="3600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sz="3600" dirty="0" smtClean="0">
                <a:solidFill>
                  <a:srgbClr val="C00000"/>
                </a:solidFill>
                <a:latin typeface="Monotype Corsiva" pitchFamily="66" charset="0"/>
              </a:rPr>
              <a:t>  A)                   B)                    C)</a:t>
            </a:r>
            <a:endParaRPr lang="tr-TR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http://saglikdanisma.net/web/wp-content/uploads/2010/01/karaci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52498"/>
            <a:ext cx="1080120" cy="100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kadineli.net/wp-content/bobrek-tasi-202x300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76" y="3995376"/>
            <a:ext cx="936104" cy="13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upload.wikimedia.org/wikipedia/commons/thumb/9/9e/Lungs_diagram_simple.svg/483px-Lungs_diagram_simple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4056414"/>
            <a:ext cx="996851" cy="11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kış Çizelgesi: Bağlayıcı 6"/>
          <p:cNvSpPr/>
          <p:nvPr/>
        </p:nvSpPr>
        <p:spPr>
          <a:xfrm>
            <a:off x="3173983" y="4293096"/>
            <a:ext cx="432048" cy="432048"/>
          </a:xfrm>
          <a:prstGeom prst="flowChartConnector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kış Çizelgesi: Bağlayıcı 7"/>
          <p:cNvSpPr/>
          <p:nvPr/>
        </p:nvSpPr>
        <p:spPr>
          <a:xfrm>
            <a:off x="755576" y="1883321"/>
            <a:ext cx="432048" cy="432048"/>
          </a:xfrm>
          <a:prstGeom prst="flowChartConnector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53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7467600" cy="4873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000" dirty="0">
                <a:solidFill>
                  <a:srgbClr val="C00000"/>
                </a:solidFill>
                <a:latin typeface="Monotype Corsiva" pitchFamily="66" charset="0"/>
              </a:rPr>
              <a:t>5</a:t>
            </a:r>
            <a:r>
              <a:rPr lang="tr-TR" sz="3000" dirty="0" smtClean="0">
                <a:solidFill>
                  <a:srgbClr val="C00000"/>
                </a:solidFill>
                <a:latin typeface="Monotype Corsiva" pitchFamily="66" charset="0"/>
              </a:rPr>
              <a:t>)</a:t>
            </a:r>
            <a:r>
              <a:rPr lang="tr-TR" sz="2800" dirty="0" smtClean="0">
                <a:solidFill>
                  <a:srgbClr val="C00000"/>
                </a:solidFill>
                <a:latin typeface="Monotype Corsiva" pitchFamily="66" charset="0"/>
              </a:rPr>
              <a:t> Aşağıdakilerden hangisi  kanın vücutta dolaşmasın sağlar?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sz="2800" dirty="0" smtClean="0">
                <a:solidFill>
                  <a:srgbClr val="C00000"/>
                </a:solidFill>
                <a:latin typeface="Monotype Corsiva" pitchFamily="66" charset="0"/>
              </a:rPr>
              <a:t>    A)Böbrek       B) Kalp      C) Karaciğer</a:t>
            </a:r>
          </a:p>
          <a:p>
            <a:pPr marL="0" indent="0">
              <a:buNone/>
            </a:pPr>
            <a:endParaRPr lang="tr-TR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2800" dirty="0" smtClean="0">
                <a:solidFill>
                  <a:srgbClr val="C00000"/>
                </a:solidFill>
                <a:latin typeface="Monotype Corsiva" pitchFamily="66" charset="0"/>
              </a:rPr>
              <a:t>6)                 …………. ‘</a:t>
            </a:r>
            <a:r>
              <a:rPr lang="tr-TR" sz="2800" dirty="0" err="1" smtClean="0">
                <a:solidFill>
                  <a:srgbClr val="C00000"/>
                </a:solidFill>
                <a:latin typeface="Monotype Corsiva" pitchFamily="66" charset="0"/>
              </a:rPr>
              <a:t>nın</a:t>
            </a:r>
            <a:r>
              <a:rPr lang="tr-TR" sz="2800" dirty="0" smtClean="0">
                <a:solidFill>
                  <a:srgbClr val="C00000"/>
                </a:solidFill>
                <a:latin typeface="Monotype Corsiva" pitchFamily="66" charset="0"/>
              </a:rPr>
              <a:t> görevidir?</a:t>
            </a:r>
          </a:p>
          <a:p>
            <a:pPr marL="0" indent="0">
              <a:buNone/>
            </a:pPr>
            <a:endParaRPr lang="tr-TR" sz="2800" dirty="0">
              <a:solidFill>
                <a:srgbClr val="C000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sz="2800" dirty="0" smtClean="0">
                <a:solidFill>
                  <a:srgbClr val="C00000"/>
                </a:solidFill>
                <a:latin typeface="Monotype Corsiva" pitchFamily="66" charset="0"/>
              </a:rPr>
              <a:t>     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sz="2800" dirty="0" smtClean="0">
                <a:solidFill>
                  <a:srgbClr val="C00000"/>
                </a:solidFill>
                <a:latin typeface="Monotype Corsiva" pitchFamily="66" charset="0"/>
              </a:rPr>
              <a:t>       A</a:t>
            </a:r>
            <a:r>
              <a:rPr lang="tr-TR" sz="2800" dirty="0" smtClean="0">
                <a:solidFill>
                  <a:srgbClr val="C00000"/>
                </a:solidFill>
                <a:latin typeface="Monotype Corsiva" pitchFamily="66" charset="0"/>
              </a:rPr>
              <a:t>) Besinleri </a:t>
            </a:r>
            <a:r>
              <a:rPr lang="tr-TR" sz="2800" dirty="0">
                <a:solidFill>
                  <a:srgbClr val="C00000"/>
                </a:solidFill>
                <a:latin typeface="Monotype Corsiva" pitchFamily="66" charset="0"/>
              </a:rPr>
              <a:t>sindirmemizi </a:t>
            </a:r>
            <a:r>
              <a:rPr lang="tr-TR" sz="2800" dirty="0" smtClean="0">
                <a:solidFill>
                  <a:srgbClr val="C00000"/>
                </a:solidFill>
                <a:latin typeface="Monotype Corsiva" pitchFamily="66" charset="0"/>
              </a:rPr>
              <a:t>sağlar.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sz="2800" dirty="0" smtClean="0">
                <a:solidFill>
                  <a:srgbClr val="C00000"/>
                </a:solidFill>
                <a:latin typeface="Monotype Corsiva" pitchFamily="66" charset="0"/>
              </a:rPr>
              <a:t>       B</a:t>
            </a:r>
            <a:r>
              <a:rPr lang="tr-TR" sz="2800" dirty="0" smtClean="0">
                <a:solidFill>
                  <a:srgbClr val="C00000"/>
                </a:solidFill>
                <a:latin typeface="Monotype Corsiva" pitchFamily="66" charset="0"/>
              </a:rPr>
              <a:t>) Vücudun </a:t>
            </a:r>
            <a:r>
              <a:rPr lang="tr-TR" sz="2800" dirty="0" smtClean="0">
                <a:solidFill>
                  <a:srgbClr val="C00000"/>
                </a:solidFill>
                <a:latin typeface="Monotype Corsiva" pitchFamily="66" charset="0"/>
              </a:rPr>
              <a:t>ısısını düzenler.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sz="2800" dirty="0" smtClean="0">
                <a:solidFill>
                  <a:srgbClr val="C00000"/>
                </a:solidFill>
                <a:latin typeface="Monotype Corsiva" pitchFamily="66" charset="0"/>
              </a:rPr>
              <a:t>       </a:t>
            </a:r>
            <a:r>
              <a:rPr lang="tr-TR" sz="2800" dirty="0">
                <a:solidFill>
                  <a:srgbClr val="C00000"/>
                </a:solidFill>
                <a:latin typeface="Monotype Corsiva" pitchFamily="66" charset="0"/>
              </a:rPr>
              <a:t>C) Boşaltım </a:t>
            </a:r>
            <a:r>
              <a:rPr lang="tr-TR" sz="2800" dirty="0" smtClean="0">
                <a:solidFill>
                  <a:srgbClr val="C00000"/>
                </a:solidFill>
                <a:latin typeface="Monotype Corsiva" pitchFamily="66" charset="0"/>
              </a:rPr>
              <a:t>yapar</a:t>
            </a:r>
            <a:r>
              <a:rPr lang="tr-TR" sz="2800" dirty="0">
                <a:solidFill>
                  <a:srgbClr val="C00000"/>
                </a:solidFill>
                <a:latin typeface="Monotype Corsiva" pitchFamily="66" charset="0"/>
              </a:rPr>
              <a:t>.</a:t>
            </a:r>
            <a:r>
              <a:rPr lang="tr-TR" sz="2800" dirty="0" smtClean="0">
                <a:latin typeface="Monotype Corsiva" pitchFamily="66" charset="0"/>
              </a:rPr>
              <a:t>           </a:t>
            </a:r>
          </a:p>
        </p:txBody>
      </p:sp>
      <p:pic>
        <p:nvPicPr>
          <p:cNvPr id="4" name="Picture 4" descr="http://www.sccollege.edu/SiteCollectionImages/Private/816_stomach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52" y="3025552"/>
            <a:ext cx="1224136" cy="102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kış Çizelgesi: Bağlayıcı 4"/>
          <p:cNvSpPr/>
          <p:nvPr/>
        </p:nvSpPr>
        <p:spPr>
          <a:xfrm>
            <a:off x="971600" y="4480545"/>
            <a:ext cx="432048" cy="432048"/>
          </a:xfrm>
          <a:prstGeom prst="flowChartConnector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kış Çizelgesi: Bağlayıcı 5"/>
          <p:cNvSpPr/>
          <p:nvPr/>
        </p:nvSpPr>
        <p:spPr>
          <a:xfrm>
            <a:off x="2377852" y="1437159"/>
            <a:ext cx="432048" cy="432048"/>
          </a:xfrm>
          <a:prstGeom prst="flowChartConnector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1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306</TotalTime>
  <Words>228</Words>
  <Application>Microsoft Office PowerPoint</Application>
  <PresentationFormat>Ekran Gösterisi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Cumba</vt:lpstr>
      <vt:lpstr>PowerPoint Sunusu</vt:lpstr>
      <vt:lpstr>KALP VE GÖREVLERİ:</vt:lpstr>
      <vt:lpstr>AKCİGER  VE GÖREVLERİ</vt:lpstr>
      <vt:lpstr>MİDE VE GÖREVLERİ:</vt:lpstr>
      <vt:lpstr>BÖBREK VE GÖREVLERİ</vt:lpstr>
      <vt:lpstr>KARACİĞER VE GÖREVLERİ: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</dc:creator>
  <cp:lastModifiedBy>DELL</cp:lastModifiedBy>
  <cp:revision>27</cp:revision>
  <dcterms:created xsi:type="dcterms:W3CDTF">2012-01-24T11:46:39Z</dcterms:created>
  <dcterms:modified xsi:type="dcterms:W3CDTF">2012-01-27T12:44:33Z</dcterms:modified>
</cp:coreProperties>
</file>