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7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8" r:id="rId23"/>
    <p:sldId id="309" r:id="rId24"/>
    <p:sldId id="310" r:id="rId25"/>
    <p:sldId id="311" r:id="rId26"/>
    <p:sldId id="312" r:id="rId27"/>
    <p:sldId id="313" r:id="rId28"/>
    <p:sldId id="285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41756-99D7-4034-874A-731FBBB85956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A0F7A-B736-45A9-BA52-68DB3643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30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0F7A-B736-45A9-BA52-68DB3643226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27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3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B745-44B5-4F10-83E7-0E93D804FCC1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067C-B83F-4452-BEF5-289D2680F6CA}" type="slidenum">
              <a:rPr lang="tr-TR" smtClean="0"/>
              <a:t>‹#›</a:t>
            </a:fld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B745-44B5-4F10-83E7-0E93D804FCC1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067C-B83F-4452-BEF5-289D2680F6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B745-44B5-4F10-83E7-0E93D804FCC1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067C-B83F-4452-BEF5-289D2680F6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B745-44B5-4F10-83E7-0E93D804FCC1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067C-B83F-4452-BEF5-289D2680F6CA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B745-44B5-4F10-83E7-0E93D804FCC1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067C-B83F-4452-BEF5-289D2680F6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B745-44B5-4F10-83E7-0E93D804FCC1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067C-B83F-4452-BEF5-289D2680F6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B745-44B5-4F10-83E7-0E93D804FCC1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067C-B83F-4452-BEF5-289D2680F6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B745-44B5-4F10-83E7-0E93D804FCC1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067C-B83F-4452-BEF5-289D2680F6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B745-44B5-4F10-83E7-0E93D804FCC1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067C-B83F-4452-BEF5-289D2680F6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B745-44B5-4F10-83E7-0E93D804FCC1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067C-B83F-4452-BEF5-289D2680F6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B745-44B5-4F10-83E7-0E93D804FCC1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067C-B83F-4452-BEF5-289D2680F6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815B745-44B5-4F10-83E7-0E93D804FCC1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736067C-B83F-4452-BEF5-289D2680F6CA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8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-resimleri.com/wp-content/uploads/2012/05/manzara-resimleri-21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Alt Başlık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324880" cy="3600400"/>
          </a:xfrm>
        </p:spPr>
        <p:txBody>
          <a:bodyPr>
            <a:normAutofit/>
          </a:bodyPr>
          <a:lstStyle/>
          <a:p>
            <a:pPr algn="l"/>
            <a:r>
              <a:rPr lang="tr-TR" sz="2200" dirty="0" smtClean="0">
                <a:latin typeface="Monotype Corsiva" pitchFamily="66" charset="0"/>
              </a:rPr>
              <a:t>             </a:t>
            </a:r>
          </a:p>
          <a:p>
            <a:pPr algn="l"/>
            <a:r>
              <a:rPr lang="tr-TR" sz="2200" dirty="0" smtClean="0">
                <a:latin typeface="Monotype Corsiva" pitchFamily="66" charset="0"/>
              </a:rPr>
              <a:t>	 </a:t>
            </a:r>
          </a:p>
          <a:p>
            <a:pPr algn="l"/>
            <a:r>
              <a:rPr lang="tr-TR" sz="2200" dirty="0" smtClean="0">
                <a:latin typeface="Monotype Corsiva" pitchFamily="66" charset="0"/>
              </a:rPr>
              <a:t>	Türkçede sık  yapılan yazım hataları üzerine hazırlanmış bu sunumun sizlere faydalı olacağını düşünüyorum. </a:t>
            </a:r>
          </a:p>
          <a:p>
            <a:pPr algn="l"/>
            <a:r>
              <a:rPr lang="tr-TR" sz="2200" dirty="0" smtClean="0">
                <a:latin typeface="Monotype Corsiva" pitchFamily="66" charset="0"/>
              </a:rPr>
              <a:t>	Görsellerin altına yazılan ilk kelimeler yanlış, ikinci yazılan kelime doğrudur.</a:t>
            </a:r>
          </a:p>
          <a:p>
            <a:pPr algn="l"/>
            <a:r>
              <a:rPr lang="tr-TR" sz="2200" dirty="0" smtClean="0">
                <a:latin typeface="Monotype Corsiva" pitchFamily="66" charset="0"/>
              </a:rPr>
              <a:t>             Cümlelerde yer alan kelimenin yazılışına dikkat ediniz.</a:t>
            </a:r>
          </a:p>
          <a:p>
            <a:pPr algn="l"/>
            <a:r>
              <a:rPr lang="tr-TR" sz="2200">
                <a:latin typeface="Monotype Corsiva" pitchFamily="66" charset="0"/>
              </a:rPr>
              <a:t>	( F5 ) YAPARAK İZLEYİNİZ!</a:t>
            </a:r>
          </a:p>
          <a:p>
            <a:pPr algn="l"/>
            <a:endParaRPr lang="tr-TR" sz="2200" dirty="0">
              <a:latin typeface="Monotype Corsiva" pitchFamily="66" charset="0"/>
            </a:endParaRPr>
          </a:p>
        </p:txBody>
      </p:sp>
      <p:sp>
        <p:nvSpPr>
          <p:cNvPr id="6" name="5 Başlık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851648" cy="1057284"/>
          </a:xfrm>
        </p:spPr>
        <p:txBody>
          <a:bodyPr/>
          <a:lstStyle/>
          <a:p>
            <a:pPr algn="ctr"/>
            <a:r>
              <a:rPr lang="tr-TR" sz="4400" dirty="0" smtClean="0">
                <a:latin typeface="Monotype Corsiva" pitchFamily="66" charset="0"/>
              </a:rPr>
              <a:t>YAZIM HATALARI-2</a:t>
            </a:r>
            <a:endParaRPr lang="tr-TR" sz="4400" dirty="0">
              <a:latin typeface="Monotype Corsiva" pitchFamily="66" charset="0"/>
            </a:endParaRPr>
          </a:p>
        </p:txBody>
      </p:sp>
      <p:pic>
        <p:nvPicPr>
          <p:cNvPr id="4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6072206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14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nazan\Desktop\E8VQZMCAMO3XRBCA28TP6KCAX3O4KMCA6NPLNECA0POQB7CAJK2N19CAOBXCX1CAF7IYWBCAZQMWUYCA5ASA3MCA5YE6KWCA5XA4HWCAH7Y45XCAIXDXAJCA4PTYIUCA5JVKVGCA6UQ0P3CA7BY41YCANVQWQ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928670"/>
            <a:ext cx="3553264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Metin kutusu"/>
          <p:cNvSpPr txBox="1"/>
          <p:nvPr/>
        </p:nvSpPr>
        <p:spPr>
          <a:xfrm>
            <a:off x="2562196" y="3688457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ki</a:t>
            </a:r>
            <a:r>
              <a:rPr lang="tr-TR" sz="3200" dirty="0" err="1" smtClean="0">
                <a:solidFill>
                  <a:schemeClr val="accent2"/>
                </a:solidFill>
              </a:rPr>
              <a:t>pr</a:t>
            </a:r>
            <a:r>
              <a:rPr lang="tr-TR" sz="3200" dirty="0" err="1" smtClean="0"/>
              <a:t>ik</a:t>
            </a:r>
            <a:endParaRPr lang="tr-TR" sz="32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143504" y="3688457"/>
            <a:ext cx="1244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ki</a:t>
            </a:r>
            <a:r>
              <a:rPr lang="tr-TR" sz="3200" dirty="0" smtClean="0">
                <a:solidFill>
                  <a:srgbClr val="FF00FF"/>
                </a:solidFill>
              </a:rPr>
              <a:t>rp</a:t>
            </a:r>
            <a:r>
              <a:rPr lang="tr-TR" sz="3200" dirty="0" smtClean="0"/>
              <a:t>ik</a:t>
            </a:r>
          </a:p>
          <a:p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2663965" y="4676819"/>
            <a:ext cx="3725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Uzun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kirpik</a:t>
            </a:r>
            <a:r>
              <a:rPr lang="tr-TR" sz="2000" dirty="0" smtClean="0">
                <a:latin typeface="Monotype Corsiva" pitchFamily="66" charset="0"/>
              </a:rPr>
              <a:t>ler kendisine çok yakışmış. 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28674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715016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6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nazan\Desktop\pemb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867588"/>
            <a:ext cx="3929090" cy="192882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267744" y="3645024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pem</a:t>
            </a:r>
            <a:r>
              <a:rPr lang="tr-TR" sz="3200" dirty="0" err="1" smtClean="0">
                <a:solidFill>
                  <a:schemeClr val="accent2"/>
                </a:solidFill>
              </a:rPr>
              <a:t>p</a:t>
            </a:r>
            <a:r>
              <a:rPr lang="tr-TR" sz="3200" dirty="0" err="1" smtClean="0"/>
              <a:t>e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643570" y="3683121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pem</a:t>
            </a:r>
            <a:r>
              <a:rPr lang="tr-TR" sz="3200" dirty="0" smtClean="0">
                <a:solidFill>
                  <a:srgbClr val="FF00FF"/>
                </a:solidFill>
              </a:rPr>
              <a:t>b</a:t>
            </a:r>
            <a:r>
              <a:rPr lang="tr-TR" sz="3200" dirty="0" smtClean="0"/>
              <a:t>e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2665552" y="4653051"/>
            <a:ext cx="3664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Aldığı </a:t>
            </a:r>
            <a:r>
              <a:rPr lang="tr-TR" sz="2000" dirty="0" smtClean="0">
                <a:solidFill>
                  <a:srgbClr val="FF00FF"/>
                </a:solidFill>
                <a:latin typeface="Monotype Corsiva" pitchFamily="66" charset="0"/>
              </a:rPr>
              <a:t>pembe</a:t>
            </a:r>
            <a:r>
              <a:rPr lang="tr-TR" sz="2000" dirty="0" smtClean="0">
                <a:latin typeface="Monotype Corsiva" pitchFamily="66" charset="0"/>
              </a:rPr>
              <a:t> elbisesi ile beğeni topladı.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29698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786454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67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nazan\Desktop\ZOMK61CAZ9JQK2CAA9DKJCCAUKK9XBCAOUQAXCCAHZQCF6CA5723K7CA3CWYA3CACJ2X2NCA3DI4IYCAB306O2CAGXBTDDCA5GGXS0CADD5K4DCAKL3QVICADNASV8CATZIUVSCA12WLCSCAE8322ZCA9UJC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814386"/>
            <a:ext cx="2786082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Metin kutusu"/>
          <p:cNvSpPr txBox="1"/>
          <p:nvPr/>
        </p:nvSpPr>
        <p:spPr>
          <a:xfrm>
            <a:off x="2483768" y="3678932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fas</a:t>
            </a:r>
            <a:r>
              <a:rPr lang="tr-TR" sz="3200" dirty="0" err="1" smtClean="0">
                <a:solidFill>
                  <a:schemeClr val="accent2"/>
                </a:solidFill>
              </a:rPr>
              <a:t>i</a:t>
            </a:r>
            <a:r>
              <a:rPr lang="tr-TR" sz="3200" dirty="0" err="1" smtClean="0"/>
              <a:t>lye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4561669" y="3725544"/>
            <a:ext cx="1404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fas</a:t>
            </a:r>
            <a:r>
              <a:rPr lang="tr-TR" sz="3200" dirty="0" smtClean="0">
                <a:solidFill>
                  <a:srgbClr val="FF00FF"/>
                </a:solidFill>
              </a:rPr>
              <a:t>u</a:t>
            </a:r>
            <a:r>
              <a:rPr lang="tr-TR" sz="3200" dirty="0" smtClean="0"/>
              <a:t>lye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2051720" y="4725144"/>
            <a:ext cx="455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Annem zeytinyağlı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fasulye</a:t>
            </a:r>
            <a:r>
              <a:rPr lang="tr-TR" sz="2000" dirty="0" smtClean="0">
                <a:latin typeface="Monotype Corsiva" pitchFamily="66" charset="0"/>
              </a:rPr>
              <a:t> yemeğini süper yapar.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30722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715016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43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nazan\Desktop\FQA2MACAM14YBZCAG4ZA2YCAROD68WCAJ9A4GLCA94HY4SCAQ9GHLRCABDNIOQCAZITQTLCA1V5IF5CADARVVJCA1RHCIQCAZHZCZ1CATZ88FDCAM040LKCA0N74AZCAP2I0M8CAZYIP86CA2E0TUXCAAOW9R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857232"/>
            <a:ext cx="1743075" cy="2619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554" name="Picture 2" descr="C:\Users\nazan\Desktop\Q1D08KCADGXC8GCA36S8SWCANJLDRYCAZCSQCWCA61V7IQCA64T42HCAVGIDEBCAXK79T8CAWW1GOFCAYQ80VJCAN08D6FCAEDN2D4CAK2UF5RCAMFAE9LCA68QRCKCARE0Q10CAFJ2TX5CA5TIQ21CA6QART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857232"/>
            <a:ext cx="1743075" cy="2619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8 Metin kutusu"/>
          <p:cNvSpPr txBox="1"/>
          <p:nvPr/>
        </p:nvSpPr>
        <p:spPr>
          <a:xfrm>
            <a:off x="2643174" y="3643314"/>
            <a:ext cx="127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pi</a:t>
            </a:r>
            <a:r>
              <a:rPr lang="tr-TR" sz="3200" dirty="0" err="1" smtClean="0">
                <a:solidFill>
                  <a:schemeClr val="accent2"/>
                </a:solidFill>
              </a:rPr>
              <a:t>c</a:t>
            </a:r>
            <a:r>
              <a:rPr lang="tr-TR" sz="3200" dirty="0" err="1" smtClean="0"/>
              <a:t>ama</a:t>
            </a:r>
            <a:endParaRPr lang="tr-TR" sz="32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224264" y="3643313"/>
            <a:ext cx="1390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pi</a:t>
            </a:r>
            <a:r>
              <a:rPr lang="tr-TR" sz="3200" dirty="0" smtClean="0">
                <a:solidFill>
                  <a:srgbClr val="FF00FF"/>
                </a:solidFill>
              </a:rPr>
              <a:t>j</a:t>
            </a:r>
            <a:r>
              <a:rPr lang="tr-TR" sz="3200" dirty="0" smtClean="0"/>
              <a:t>ama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2123728" y="4657705"/>
            <a:ext cx="5214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Yatağa girmeden önce dişlerini fırçalar,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pijama</a:t>
            </a:r>
            <a:r>
              <a:rPr lang="tr-TR" sz="2000" dirty="0" smtClean="0">
                <a:latin typeface="Monotype Corsiva" pitchFamily="66" charset="0"/>
              </a:rPr>
              <a:t>sını giyer.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31746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592933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080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nazan\Desktop\AGAII2CA2YUQYLCAQ0ZO6ZCAWLQH52CAM64LL4CA6UKMQ8CAROK3TZCA40QZXLCA8ZRQ08CAIESEV2CA8QGJ58CA8VTKA0CAEK2UXVCARZE337CAX43QCBCAUYXM57CAWD7GFICAXFMTPICA3WNIDNCAAMA5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928670"/>
            <a:ext cx="3929091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Metin kutusu"/>
          <p:cNvSpPr txBox="1"/>
          <p:nvPr/>
        </p:nvSpPr>
        <p:spPr>
          <a:xfrm>
            <a:off x="2505656" y="3717032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din</a:t>
            </a:r>
            <a:r>
              <a:rPr lang="tr-TR" sz="3200" dirty="0" err="1" smtClean="0">
                <a:solidFill>
                  <a:schemeClr val="accent2"/>
                </a:solidFill>
              </a:rPr>
              <a:t>a</a:t>
            </a:r>
            <a:r>
              <a:rPr lang="tr-TR" sz="3200" dirty="0" err="1" smtClean="0"/>
              <a:t>zor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4868783" y="3717032"/>
            <a:ext cx="1560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din</a:t>
            </a:r>
            <a:r>
              <a:rPr lang="tr-TR" sz="3200" dirty="0" smtClean="0">
                <a:solidFill>
                  <a:srgbClr val="FF00FF"/>
                </a:solidFill>
              </a:rPr>
              <a:t>o</a:t>
            </a:r>
            <a:r>
              <a:rPr lang="tr-TR" sz="3200" dirty="0" smtClean="0"/>
              <a:t>zor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2520142" y="4653136"/>
            <a:ext cx="3958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Dinozor</a:t>
            </a:r>
            <a:r>
              <a:rPr lang="tr-TR" sz="2000" dirty="0" smtClean="0">
                <a:latin typeface="Monotype Corsiva" pitchFamily="66" charset="0"/>
              </a:rPr>
              <a:t>lar yıllar önce yaşamış canlılardır.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3277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5786454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4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nazan\Desktop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928670"/>
            <a:ext cx="392909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4 Metin kutusu"/>
          <p:cNvSpPr txBox="1"/>
          <p:nvPr/>
        </p:nvSpPr>
        <p:spPr>
          <a:xfrm>
            <a:off x="2411760" y="3694686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sand</a:t>
            </a:r>
            <a:r>
              <a:rPr lang="tr-TR" sz="3200" dirty="0" err="1" smtClean="0">
                <a:solidFill>
                  <a:schemeClr val="accent2"/>
                </a:solidFill>
              </a:rPr>
              <a:t>a</a:t>
            </a:r>
            <a:r>
              <a:rPr lang="tr-TR" sz="3200" dirty="0" err="1" smtClean="0"/>
              <a:t>viç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195689" y="3674740"/>
            <a:ext cx="1520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san</a:t>
            </a:r>
            <a:r>
              <a:rPr lang="tr-TR" sz="3200" dirty="0" smtClean="0">
                <a:solidFill>
                  <a:srgbClr val="FF00FF"/>
                </a:solidFill>
              </a:rPr>
              <a:t>dv</a:t>
            </a:r>
            <a:r>
              <a:rPr lang="tr-TR" sz="3200" dirty="0" smtClean="0"/>
              <a:t>iç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1475656" y="4676820"/>
            <a:ext cx="6239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Sena, ekmek arasına peynir, domates, marul koyarak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sandviç</a:t>
            </a:r>
            <a:r>
              <a:rPr lang="tr-TR" sz="2000" dirty="0" smtClean="0">
                <a:latin typeface="Monotype Corsiva" pitchFamily="66" charset="0"/>
              </a:rPr>
              <a:t> yaptı. 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33794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5786454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54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azan\Desktop\LB9N8KCASCD8NCCA2WMN8KCAXEDTOFCAC7QLVVCAP7SZ29CAEVI379CAIX84GFCA9PDZ7GCAP5NCNVCAWMSQMYCATEMZ97CABL6BSWCACYRM7LCAN3EBB2CAPHYHMBCARN0CMLCASWXP5TCAXTV873CASDLO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836712"/>
            <a:ext cx="3429024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7 Metin kutusu"/>
          <p:cNvSpPr txBox="1"/>
          <p:nvPr/>
        </p:nvSpPr>
        <p:spPr>
          <a:xfrm>
            <a:off x="5300660" y="3697572"/>
            <a:ext cx="1515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paly</a:t>
            </a:r>
            <a:r>
              <a:rPr lang="tr-TR" sz="3200" dirty="0" smtClean="0">
                <a:solidFill>
                  <a:srgbClr val="FF00FF"/>
                </a:solidFill>
              </a:rPr>
              <a:t>aç</a:t>
            </a:r>
            <a:r>
              <a:rPr lang="tr-TR" sz="3200" dirty="0" smtClean="0"/>
              <a:t>o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2285340" y="3697573"/>
            <a:ext cx="1534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palya</a:t>
            </a:r>
            <a:r>
              <a:rPr lang="tr-TR" sz="3200" dirty="0" err="1" smtClean="0">
                <a:solidFill>
                  <a:schemeClr val="accent2"/>
                </a:solidFill>
              </a:rPr>
              <a:t>n</a:t>
            </a:r>
            <a:r>
              <a:rPr lang="tr-TR" sz="3200" dirty="0" err="1" smtClean="0"/>
              <a:t>ço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1835696" y="4581128"/>
            <a:ext cx="5925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Seyredenleri güldüren ve eğlendiren, acayip kılıklı, yüzü aşırı ve </a:t>
            </a:r>
          </a:p>
          <a:p>
            <a:r>
              <a:rPr lang="tr-TR" sz="2000" dirty="0" smtClean="0">
                <a:latin typeface="Monotype Corsiva" pitchFamily="66" charset="0"/>
              </a:rPr>
              <a:t>komik biçimde boyalı  olan kimdir?  Cevap: Palyaço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34818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92933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1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nazan\Desktop\soğan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928670"/>
            <a:ext cx="364997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4 Metin kutusu"/>
          <p:cNvSpPr txBox="1"/>
          <p:nvPr/>
        </p:nvSpPr>
        <p:spPr>
          <a:xfrm>
            <a:off x="2285984" y="3683287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so</a:t>
            </a:r>
            <a:r>
              <a:rPr lang="tr-TR" sz="3200" dirty="0" err="1" smtClean="0">
                <a:solidFill>
                  <a:schemeClr val="accent2"/>
                </a:solidFill>
              </a:rPr>
              <a:t>v</a:t>
            </a:r>
            <a:r>
              <a:rPr lang="tr-TR" sz="3200" dirty="0" err="1" smtClean="0"/>
              <a:t>an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752703" y="3683286"/>
            <a:ext cx="1217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so</a:t>
            </a:r>
            <a:r>
              <a:rPr lang="tr-TR" sz="3200" dirty="0" smtClean="0">
                <a:solidFill>
                  <a:srgbClr val="FF00FF"/>
                </a:solidFill>
              </a:rPr>
              <a:t>ğ</a:t>
            </a:r>
            <a:r>
              <a:rPr lang="tr-TR" sz="3200" dirty="0" smtClean="0"/>
              <a:t>an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1763688" y="4581128"/>
            <a:ext cx="612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Monotype Corsiva" pitchFamily="66" charset="0"/>
              </a:rPr>
              <a:t>Soğan</a:t>
            </a:r>
            <a:r>
              <a:rPr lang="tr-TR" dirty="0" smtClean="0">
                <a:latin typeface="Monotype Corsiva" pitchFamily="66" charset="0"/>
              </a:rPr>
              <a:t>, şifa kaynağı bir bitkidir. İçerisinde A, B ve C vitaminleri bulunur.</a:t>
            </a:r>
            <a:endParaRPr lang="tr-TR" dirty="0">
              <a:latin typeface="Monotype Corsiva" pitchFamily="66" charset="0"/>
            </a:endParaRPr>
          </a:p>
        </p:txBody>
      </p:sp>
      <p:pic>
        <p:nvPicPr>
          <p:cNvPr id="35842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592933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4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zan\Desktop\şem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857232"/>
            <a:ext cx="400052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Metin kutusu"/>
          <p:cNvSpPr txBox="1"/>
          <p:nvPr/>
        </p:nvSpPr>
        <p:spPr>
          <a:xfrm>
            <a:off x="2123728" y="3673762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şem</a:t>
            </a:r>
            <a:r>
              <a:rPr lang="tr-TR" sz="3200" dirty="0" err="1" smtClean="0">
                <a:solidFill>
                  <a:schemeClr val="accent2"/>
                </a:solidFill>
              </a:rPr>
              <a:t>ş</a:t>
            </a:r>
            <a:r>
              <a:rPr lang="tr-TR" sz="3200" dirty="0" err="1" smtClean="0"/>
              <a:t>iye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5375523" y="3683287"/>
            <a:ext cx="1568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şem</a:t>
            </a:r>
            <a:r>
              <a:rPr lang="tr-TR" sz="3200" dirty="0" smtClean="0">
                <a:solidFill>
                  <a:srgbClr val="FF00FF"/>
                </a:solidFill>
              </a:rPr>
              <a:t>s</a:t>
            </a:r>
            <a:r>
              <a:rPr lang="tr-TR" sz="3200" dirty="0" smtClean="0"/>
              <a:t>iye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2266602" y="4594845"/>
            <a:ext cx="4439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Yağmurlu havalarda yanımızda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şemsiye</a:t>
            </a:r>
            <a:r>
              <a:rPr lang="tr-TR" sz="2000" dirty="0" smtClean="0">
                <a:latin typeface="Monotype Corsiva" pitchFamily="66" charset="0"/>
              </a:rPr>
              <a:t> taşırız.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36866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786454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5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1928794" y="3571876"/>
            <a:ext cx="1739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ün</a:t>
            </a:r>
            <a:r>
              <a:rPr lang="tr-TR" sz="3200" dirty="0" err="1" smtClean="0">
                <a:solidFill>
                  <a:schemeClr val="accent2"/>
                </a:solidFill>
              </a:rPr>
              <a:t>ü</a:t>
            </a:r>
            <a:r>
              <a:rPr lang="tr-TR" sz="3200" dirty="0" err="1" smtClean="0"/>
              <a:t>versite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5286380" y="3571876"/>
            <a:ext cx="1932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ün</a:t>
            </a:r>
            <a:r>
              <a:rPr lang="tr-TR" sz="3200" dirty="0" smtClean="0">
                <a:solidFill>
                  <a:srgbClr val="FF00FF"/>
                </a:solidFill>
              </a:rPr>
              <a:t>i</a:t>
            </a:r>
            <a:r>
              <a:rPr lang="tr-TR" sz="3200" dirty="0" smtClean="0"/>
              <a:t>versite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1763688" y="4500570"/>
            <a:ext cx="5979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 smtClean="0">
              <a:latin typeface="Monotype Corsiva" pitchFamily="66" charset="0"/>
            </a:endParaRPr>
          </a:p>
          <a:p>
            <a:r>
              <a:rPr lang="tr-TR" sz="2000" dirty="0" smtClean="0">
                <a:latin typeface="Monotype Corsiva" pitchFamily="66" charset="0"/>
              </a:rPr>
              <a:t>Türkiye’nin ilk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üniversite</a:t>
            </a:r>
            <a:r>
              <a:rPr lang="tr-TR" sz="2000" dirty="0" smtClean="0">
                <a:latin typeface="Monotype Corsiva" pitchFamily="66" charset="0"/>
              </a:rPr>
              <a:t>si “İstanbul Üniversitesi”dir.</a:t>
            </a:r>
            <a:br>
              <a:rPr lang="tr-TR" sz="2000" dirty="0" smtClean="0">
                <a:latin typeface="Monotype Corsiva" pitchFamily="66" charset="0"/>
              </a:rPr>
            </a:b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9218" name="Picture 2" descr="C:\Users\nazan\Desktop\istanb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9232" y="476672"/>
            <a:ext cx="4073524" cy="264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89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786454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79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data:image/jpeg;base64,/9j/4AAQSkZJRgABAQAAAQABAAD/2wCEAAkGBhQSERUUEhMWFRQVGBgYGRcYFyAfFxgfGhgXGBcYHSAYHiYgHBwkGhgcHzAgIykpLCwsFx8xNTAqNSYrLCkBCQoKDgwOGg8PGiwkHyQqLC0vKSwsLCwpLCwsLCwsLCwsLywsLCwsLCwsKSwsLCwsLCwsLCwsLCwsLCwsLCwpLP/AABEIAMABBgMBIgACEQEDEQH/xAAcAAABBQEBAQAAAAAAAAAAAAAAAwQFBgcCCAH/xABJEAACAAMEBgYHBQUHAgcAAAABAgADEQQSITEFBkFRYXEHEyKBkaEyQlKxwdHwFGJygpIVIzOi4QgkQ7LC0vFz4kRTVGODk7P/xAAaAQACAwEBAAAAAAAAAAAAAAAABQEDBAYC/8QAMBEAAgECAwUHBQADAQAAAAAAAAECAxEEEiEFMUFRkTJhcYGh0fATIrHB8RVC4RT/2gAMAwEAAhEDEQA/ANxggjBumvXq1G1vYZLNKky1S/cPbml1D4kYhAGAu7aGtcAIbS3nqMXJ2Rsmkda7HZyRPtUiUw9V5qhvAmsRJ6VdF/8ArpPiflHlSbZcTgfCkJmzndHlTTLHRkj11ZukHR0z0bdZsdhnKD4MQYmrNa0mC9LdXXerAjxEeKDJ4GFLLanlNelOyMMmQlWHeprE3PDg0e2YI8qaI6YdJ2egFpaYo9WcBMB/Me35xpOrX9oiU9Ft0hpR2zJVXl8yp7ajleibkZWbFBDPROmZNqlibZ5qTZZyZDUcjuPA4w8iTyEEEEABBBWCAAggggAIIIIACCCCAAggggAIIIIACCPjMAKk0A2xTNYOl/RtkqGtAmuPUkC+fEdgHgWEAF0gjE9Kf2klFRZ7GTuabMA/lQH/ADRVrb0/6Tf0Ool/glE//ozRFybM9KwR5XmdNGlz/wCLpylSh/ohSR02aXUitpV+DSZf+lAYLk5WepIIwTQn9oq0KQLXZZcxdrSiUYDaaMWB8VjZ9XNZJFukLPszh0OB2MpFKqw2MK5cQRUEGJuQ01vJSCCCAgI89dPugyukUnCgWdJGJw7UslW/lKR6FjJ/7Q2jL9js80Anq5xU02CYhx8UA748y3FlPtIwe9vZjyHzj71o9knjWBJBBxenAmpHuh1PVBS7Mrvw+RjK2rjSMW1f56sYluBjtEqcBjD+TTY3kYlbOW2uh4OMP5hFU62Xh86Gqjhs71f49yMstkB9OUw+8o94OB7qQ/8A2ItKlag43lBBHMekvdUcokZFnUn0Jdf/AG3CnwBEPFsbLk0wfiAYeIFfOF9TEu+jsPqGDgo6q/l72X77yI0Y1osUzr7HOZDSpKYhhudPRdeI8KxseofS/KtZWTawsi0HBWr+5nfgJ9E19UnvrhGVzkdKuApIxN2orzU1BPEEHjDS2WdZgN9eqY51/hsd4YYA8TTcQYvo4yS36ow4zZNKd3BZX6dfniz1NBGF6idK02xstntxaZIyWacZkvgcy6jdiQMqikbfZrUkxFeWwdGAKspqCDkQRDaFRTV0cnVozpSyyRXNeJbShJtqVJsb3pgAqWkOLtoFPurSZ/8AHFmluCAQQQRUEZEHIx9ZQRQ4g7Ir+rgNmdrE1bqAvZifWk1AMvnKYhPwNKOZMe9xVvLDBBBEkBBBBAARFa0aa+y2WZNAvOBdlptmTHN2VLFMe05A8YlYrlnT7Za+uONnsrMskbJk7FJk7issVlr94zDsUxBKJLV3R7yLNKlzZhmTFUX3JJvMe05FcaXiaDYKCJGCGmlNKyrNKabPdZctRUsxw5cSdgGJg3BvY7iga6dL9nsTNJkj7TaBmqsBLl/9R8hTcO+kUXXHpUtFvYybGHkWc1BIwnTd+I9BeAO3E40ioSbPJlUBKs9cEGKqeNBi3E47l2RjrYpR0jqxvhNlyq/dUeVCusOsdv0ma2iaeqJwlJVZI5KO1MI3t4xXzq9Wt0kjeKBRzPo+dYtAS9mrvwpdTvvkFu/DgI5tVnZxR1RQMrzn3AU84wf+ydzoVsnDxhZRv1/i9SmTdHquF6p+7iPHD3Qj9nizzdHStrj8ks+9mMR0+wy9gevGnwWNcMRfmKK+AyPRLr/SMWQDs8SPnHZs1Nnhj7jCj2QDY3h/SOWs11b3bAO3Z5xdmvxMf07cDjrFAPpY7MvfG4/2crIwkWubkrzUQDZVEJY7v8RfCMNWfwLDjl4x6l6KtDiz6KswAoZq9c3Ob2x4KVX8sWwWpkry0LbBBBFxkCIPXbQH22wT7OPSdDcO517Us8O0B3VicggDceJlkTK0NRQ412bImZWiFdBScobiMeWcPNdLJ1ekLXLFbqz5oAGdC5I54GFdBavS3F+YRTYDUE88YX4irkjmbt4K4/wFDPLKo5r821boVufJmyjS9XiprDmzabtCZO3Koia0lMkypl2XKltTOq1+FYcWTTEs4Gzr3KO/MRVKs5QTdO/Q1QwihUcY1svcm362GEvWiafSUPzlg/GH1l1kl7ZYU71vL/lwiWkWeQ/+BdP4KeawrP0X2f3bMMsCcDvFSCVrvEL51qLdslvO34HFPD14rN9TN5X/ADY+2ack8URya4Ua6Txy7WW+HEyRdwI+vrbCVk0dKIvS1o2Rr6YIzBJxrDpZzDBheH83cdvI+JjBNq9o9HvGdNySu9SFt2gFcfu+wTs9UnZh6p4iJTUXXqdoyZ1UwM0kntSjsr68s7DwyPA4wsZdRVDUbR9ZH6O+G1usazlo9cK0f1kPHePrGNVDGSg9X7oXY3Z9PERvFWf5N90VpaVaZSzZLh0bIjZvBGwjcYT01o0zUBQhZ0pr8pjkGAIo1M0ZSUYbmNMaGMN1O1knaPn3fSBpeWvYmrlUVyYb/gcd30XpSXaJSzZRqreIO0EbCI6GhXjVVuPzU4bEYeVCVmfdGW8TpYcAqcQynNGUlXQ8QwI3GlRhDqIi1H7PPEz/AAp5VJn3ZmCypnJsJZ49XuJiXjQjMwgghrpK3rJll2BNKAKPSZmIVEHFmIA5xJAy0zOaYws0pirOKzHU0MqXUgkHY7EFV3dpsblDJWazLLRURQqIAqqMgAKADgBDbRNhMtS0yhmzDemEZVpQKtfVUUUcBU4kxFa4a4pYpdBRpzDspsGy+1Ml9/mPEpKCzSPai5PLEca062yLBKvzjVj6EtfTc8Nw3scB5RgOtGstp0pPq2KKezLU0lyxzObH2jjuwwju2zJtunNNmzDdJ7Uw5t91BsHLAe6RlSlRQktaDdtPFj9d8JsTj3ey+ePsdPs7ZOb76m75uI2yaFCijtXDFRgnLeRzO0nbDs2EUF1RRTWgoN4r5w96sDFznkB8Bmefujl57MCqi6Dgdp+Q84UOrOTv/DqowhBZYIaTXVRiZY5sWPgtIYztKS1zmfpkgeb1jjSGgyCLzNNLGgUsQ3HEYUA3iEW1NU7FXvLf7RGqCopXlJ9PfUxVZYiTtBLzb/WnqIz9Y5I2zT+ge5Yh7Zp5WyD97f0iZmamSx6U2n5R8TEfa9XZAytC4bCmPkY3UZYa+l+jFOJhjmtbLzX7ZDjSDMaC8eWPwhWfbnQUYmnEROWPRU2Wl6V1TCns9o7t8RFttcyYaTBUDdkI1RqRnK0UrLv1MNShOjTvOTzPu063PugrIbZaZVnUduc6oCBleNCx4AVJ5R7AstnWWioooqKFA3ACg8hGDf2ftAI9snWileplgLX1WmEio43FYcmMb9G2CVroRVpSbtIIIIIsKQggggA8z9K6p+17VQeslQBt6qXU95xiI0PpubL7CS6jdhE903WQJpaYSP4kuU+WB7PV938POsV3V61qhrVwdxIu914QsxUFld1c6LZ025RSdu8mLas2aAZklBs7TgZ4bAYWseipi+isleTMT/lER+nps6YBdK3RsoK88DjDTRM6YMTMIHCh4bRC1U5OldNLu1H7q5a2Vp+P2+xZ0sU325f6T/uhYWabvX9J/wB0NpVrwzHfn4CHUm0Aml8eIHx4Rglm+IY5orfL1EvskxWvqVqRQrQgNTI1qaEZV+UOpFrWZ2XBRxsOfPcRxEOpbDa1eQJ9wgnSZb4ENhiDdIIO8E0pFDqX7S8yhzUXeLEJllKmo/Vv4Hf8I4ZK7KNtGwj5cYeyGK4PkTgSBdO6tCQDC82w7h8xxEePqW39SY10yu22yBgRlTEbwd/9OPGJ3ULWmZZpvbJuVCzU2Hc44jzy5N3sxrjn74YT5dx1cDgfr6zMbsPiHFqwu2lQjWjmN9nSknyipo8uYtODKw+Rzhvoee10ypprNlUVmPrj1Jn5gMaYXg42RWujrT1+X1DGpXFDwzK92Y4E7osmlVuET1zlg3x7UvNhzWl8ciPWMdVSqKpFTRxM4OEnFkjETJTr5/WH+FJLLLHtTMVmTOSisteczPsmFtI2gtdlS2o00E3h6qCl9xx7QAO9gcQDDnsSZexJcte4BR8osfeeERmtWsIskmooZjVCKdp3ngK490YXpG2TLVOYuxbEl2rix9kbhTy8rDrjp5rRNZt/ZRfZG7ntPfEbZbDQUGz68Y5/GYvNLTdw9zo9l4NXzSE5EqlANngIWrTBcTtY5D5ngPKHMmz12YeZ+t8OVsoUVOz9KwllUVzqnUSI6XYycTXiTmfkOAhOdblQ3UBZ6ZKKnv2KOJpDicDNwvhV3hgC3LcOOe6FpOj1UUQCnDbx4njE5ku10PCrZtE/nz+ENJLLVnRi7ZkUIH3VxyHnnHU20VzRz+Qn3RJTTd9WndCD2qmNO+lYtU8zvYvirKyZX7VZZTVvIy8bjfERDTNHSy3ZnLTnQjurFttWlygqFLcj86RX7RrZeYBkFAcRdBJ98MsPKq+yn1/4LMWqCa+pbo1+yX0UZcmVTryedCBwGFaRW9OMJkwlTUeHfTKJ21WGzzZd5ZfaIqKIFPfWkVKYpRsFK8zie4Vi3CxTm53d++xk2hKUacYWWXha7/Ru3QBo65Yp005zZ1O5EUe9jGoxQehGzsuikZv8SZNYcg1z/QYv0PIdlHHVe2wgggj2VhBBBABjvT/q8WWRa12fuXHA3nQ9xvD8wjHEslfar9bQCI9bad0JKtlnmSJwrLmChpmDmGB2MCAQd4jy/rVqJarBaGlzAWSpMuYoN2Yu/wC6d4zB4EE5qseN7DDDVV2WrnEjQBIFWpuBfH3xYLBqdJp+8qTwY/CInQ9EXETSdykIPEmpielW9BlZ+95lfnCHE1K17RfSy/Z09CnSau4/se2fVyyrlLx44n+aJOVo+WMqjkwHuMRknTW6VKHf/wBsOk05M2LL8D8oU1I1nvb82a1ZdlEimj03H9X9YVGjl2BvEfOGA0649IIPGnuh1J0q5FbgYb1NfIVMZJRqr+nhuY5GjhtrjvGflCRsLyh2BVB6h2fgOzkcOUO5GkjStDT63R3+2FOAB8MIri531Ms6kk9RlLKTAaZjMEUZTxGyIzSVkwI3w+0iUftCqTBky5/1HCI59KkC7PGH/mLl+YZrGqEJXzR6AsQmssj7oO3tJmKy+kpBHcA1DzDU7osfSDr1OExbNZgFlvIE15lO2RMvBUXYMBic8aYRVJzUq6Gq0XJsjjurgRSE9ZtZexKDKgZJdyuJY1YsFwH3jhzh9QrSjBxjvfz8CarSUpqT3IQ0XrXbJTCbLmXnkylkorKLhRDUIwGf4s8BjhGhay63mdY7OyqV6+Uk51riARULX8VceAjJ7PpTq2u0Tt1GJYgkZjLPGLbpPSzT5iXUAW4oUKQFooCgAbsIslXnGEoy4/GeZUYykpLgRySbz1ONK+8j3g+MTtmsdRjEZJtSSgt9qtQYDEsdtAONcYcyrS809s9Unsg9s8zsHKEddTnLkuY5pVVThZbx400AlUF99oBoF/EdnIY8IP2YW7Tm8RkKUReQ2nianlD2yTpSKAoCqOELtb5ZyofOMMpSj2V7kqq2yKmWInNx3k/OEH0QN6H8sSU7SqDPyENjpZPZenI0iYyqcEalOXIYTNGHIOB+Yj4/CI+dq9M9SZQ8aN8AYmG0zK3TR+U/KG823yT67D8SfNY0QnWXD0uWJ8/nQrFr1ftWx5TeIPxivTbNNlvVpaMeOPfjF+mWyX6tol13Nh7mER1vVzj+7cjIoy18GGPjDShiprSSX4KqlJS1Unp5/kqFo0vMIoJaryMRjKa1N4eP13Q/0ppAhjVADtoLrc6GviItHRLqq1utqTer/cWdleY7YgsO0ksVzJIBI2CtcxV5RhporCLF17t5pXsbvqNoo2bR1lksKMspLw3MwvOP1MYnYIIYiBu7uEEEEBAQQQQAEM9J6IlWhLk6WrrmK5g7wRip4ggw8giGk9GSm07oz3SnQ/KckyZxThMRZgHCvZbxJit2nofta+gbOw+6zIfAgjzjZo5dwASSABiSchvMZpYSk+FvA3Q2hiIf7X8TEpPRrbwcZPeJqfFoaWzQ82zsEmqFbcHU050YgHgMeEWjWfpMmTZjSNH40wM0ZDfjsHn7hlGl9MO0wqzPMavaI2mvDAd5hRVo0pSyU7jali8Ra87LyLhLtDU9Esu+7UctscJNl1qj9Ww2Gq+RoDCmpMq0zRkktBtzO3ILQecXM6to38R7/NRSEtVxpScX6M1LFSXaK/I0l7WPEGJuy9S+ImEHder5NUCE5mpErNcORz8YQmaCVRRJLkjaK4cyTSMzjB6xZXKrGZJzbASOzN8VU/6YhtJaPmg4BWwpUqBX9Ij5L0XOc0FZa7SSfIZmHNn0f1TVd2Mqva9ofe/CNu6LKbSaTZVJaaFUstkmS56iZKVEe9jeNxqKxK3WJGO6lMDFfN6baZk67fEtrtPVq3pfpBUcztjRdcNKrIlOKYoOyGyJbsqRTFs8SeIikvJmWZpUtaCqkvXJixEwE8e0Mt0NoTusy4q3v7GWV3oN7Ro/r0mTAKC9S6dhWqeIZdkS0oMtkWgvtVQKUDm/mgOeBx2VFYQsMxywAUXTeJ3mpvDxLROaH0TKlzxapmYAlqhAIAFe0eJrQGm/GIzXdnuWoXsNtEaPmKKGQFJzLEl+818qiLPZtFvQYSQNxU1/zEQ2cODclmtDmT6NcQCRnhXy3xzMstpQXlmNMG0Y3h3GtR3wvrTzPRmmCdrslH0TUYlByX/uiNtYlyj6VTwAr/KIQVb/APEeYAfAd9MO+Po1TZjVJhA4/DYYzZL72XRko6tjC0T3Y/uwB966C3jshk6qDV2LHi2HllFgOox9Z2Y7mcgeUMtJaMFlQk2UUG1AG8Rn5RdDL2Uy9YpJWiiGnvuAA2QwmTsyDhzp8TEc+sg6w3CLtfRIGHdTAcCPnGkardI8ossu1ykxymXVoeOWPvhrTwyTSm7eRVPHTSuo38zO3tJPrDvNfKHFk1dmT/4cln4pZ39+A849F2WVLIDS1ShFQVAx8IcQ2jgEv9ugunteT0yLzMQ0R0KTJzK1oBkpXG81ZhHBVLAd7dxyjYdC6Fk2SSsmzoElpkB5knaTtJh9BG6nSVNWXqKq1eVV3foEEEEWlAQQQQAEEEEABBBBAARifTN0kOJzWGz+goHXsGoSxx6uu4Cld5NNkX/pM11GjbE0xaGfMNySp9ojFiNoUY86DbHnrV3QjWp2mz2JFSSxNSxJJPeTiT/zGbE1Y04Ny3GzC0ZVJrKT2r14ywoGGBKgXV79rGm1jtyiwGxIQLypQbwDTx+UV/TdqdFVLIhN04hclxFCTljxxMTmhLI3VK9rbtHG4MPHeeVI5TEXt9W9rvdxOnpxin9N626EjJmHJbxHCtBy2Q9lhhtYcmI9xhqdJqBRVNPAeePlANItuUd5PyhZLOzRlXIlJNsmLk1eDDHuK086w6XWZF7Lkhh6oBc/yYj8wEV3rmfMkDcou15sST3Aw8siXBQUXgox8/eY8OOXf8+eBROjGXAmv2xfHZkzCN73ZY8yT5R0k1jgbi8ACx8WoD+mI+W9d5747m2i6ppnlXjuEQtXaxmlSUUVXpCmXJQFWZVOFQMOBKjEDCgO/gIrusGkhNKETKMUBI7qUywwoIuWsugy1lIdsTStchiB7z5RnGn6SnYqK3SVFd2wx0OEUZqK4q5iqaJsseqL3XrMmLQDsLXEUFS1OArnwiwaH00GZXVVZbuZFcyQSaUrQ4b8aYRQdG25fSAAYjGtThTLvi3aqaJzu+uisRuNXU15injEV4KOZyIjqXaRLugEXGBqa0ZSSTU7TTHClMKcIUGkQvpS5gG9RfX+XtD9MRmjpjKCrggnEg5jZeELu9MQe+EM9JG2MMyJCTrBIOCzEruJox4XWAJ8IQm6bOSKe/sj/d5CIy1LfHaCtXYw+O2GHWsmAOGxXP8Alf4GsRbNu6fLFsMPFasl5mlpvtDuH+4n3Q1naXmHBmBB2ED4UhBNIinonyJ98fTa5bYMR+YUPnEpNcDSqUORWtJ6qyprXmBG2g+FcR4xzPsiJK6ql9BiK4MvENsP4s98TtqsTKL0o3hndJx7oqsrWWXPm9SyEZg1FGrXyhnRnVqrR3UfQqnCnF8myxdHPSYLLO+y2ubWSzXUZ8GlE7Gr6p3jDbvjcY8m606vtKN8UeWdu7hwPkY3Poe15FvsYlzG/vFnAR6+ky5JM41AoeI4iOqwlSMqayu6ObxlJwm7qxf4III2GAIIIIACCCCAAggggAIIIIAPPf8AaG0gW0hIlYkJIBp96ZMaviFWIzQ1mmGUvXMJMoYBFwd9vdz8I76bpl/TTKFJKy5KAe0St7Zs7dO6Hmh9BkKHmsWemLHZ90bhTZCXadSMYq//AHy9x/suEm2PpNqoAkoBF8/+eJxjsqEF52pxOcQ2nWYMvUEAj9R7hgB9YQrKlMaNObHYM/IZmEf0llUr7+o9UtWrEnKtF7EYLvOZ5CErRbBW6Ca+yMSfCE5ch5nokoNrEC8eQ3ccuBiSsWjVQUUU3na3FjmYqk4Q39PnzwPdrnEl329ngMW8ch590P7PZ3b7oPj3naYXs9nA5x8mW4eob3EZd0Y5Tcn9qK5yUUOVcJgM9/yj7JxN45D0RsrtMR6OTwh5KmU8DBGJgnINYFrZ5mOwnndHzI8IzV7GsxgGOeGOWyL5py3DqnAOA9xAA90Z0gZnomYNeAxpjwxA74dYROzsZd6Y4fR6LQg51y2UMXLUlPTav3fAXvhFFtEorQ1vLkCMhUnCu80PhFv1PtYWW3L3gj4xZiE8l73ISsi22oVoR6S4jiNohJbQCKHL6rBNn1yOfy+cMpr0PnCOceBppyPtplOuQvLs/oRDGZaW2VYbjg3ybyPOJCRbcgcPd/xHVpswbZjHhSyu0kMKckyBS2VbDvBzHds5GFZk4DPLePiIUtujFbMY7CDRhyPwNREaesl4TMV2TOGwMNh8uMbIqM93QstYfoxUVQ4cMvDKGb2SQ7FpksLMPrjAg7wdh+jWECXl9uXiDmAag8Rs7obJp3rZol3Su9iOz47O+LY0pauPVbzxNxVri2kHMpSJw6yQ2F8DLgw2HjkfKIHo90ybHpeQ0p6pMmCS/wB5JjBceRutzWLHa5E2WD1dCCKFG9Fhu4c4oksg2+SyL1Y66VhtUh1rXlnxEONmPV2+eXB+Ggp2otFoev4IIIfnNBBBBAAQQQQAEEEEABBBBABhfSxoYStMyZ7qGS0IKVyvS+wRnkAUMM7Ra2Y0Hdu5/wBIv3TJoZptnlTkW80hzhtpMW7/AJgue+KFo2y3EqxDOcSTlyAzoPOOc2okqik+R02ypXp2Rx9luKXJyBJYndHNim9YKqpXi2dN53V9nx3QvPJJoc9g3cefu84XRKLQZe+FLnprvHOXXQVkzQN59544mHBtwGQYnYKU765AfVIYX6nlHS4msUygnqwfcOTNMzByKeyPR79rd+HAQutNn1TCG6CFpZpFTXIx1pW0FZe090O5MvsltpwHfmYbjKn1Uwotpo10bOz8SY9QWpiqSIa02cmRPO7P6+soV1B0Iv7PttpmgUcpKWu5XRmz3sVH5YbvpEiXalIzIoN9QYvmnNDfZNAmSBVpcuWWHtP1iu/cXJh/gqd4VH3fow1alnFc2ioWPQyWjQlqaWovyyk2gp/hhi2X3GfDlEPq1IJssxtlfHKnv84vHQpKv2OdfXB2CkbCApHmDTuipFDZJM+zZtLndWOIDih71Fe+PeKp2oQ8berJhUvOUfAm7HLJlDeMa798JTMuIhSXa7qqDuB8agwFQCQeXjlHPVFqa6chu4wNY4E0y/RNV9knD8pzXliOEdOcKboRcR4S5m6k9bDhbYr7bpGYbAj4EcQSIQtDqcKg1wwIP/PKG0wZcPoxy7749qmluNqbGrSwhON3b90jfjs37RxGIQaz1N6WQG4HA/OJGbKDCh7jtENbFLEoFAOzU9ndxXhw2bMMI1RnpfiRldxSy6QwuuOY3cRwisad0Het9nEvEzpktaCtal1GOY25gxZrZIqLyYsMbp9bhDrowsAtOlZc44rIlO1DsaolrUbxfP6eEbtnRvWzR05i/aMl9J3N0gggjqTkQggggAIIIIACCCCAAggggAb2+wpOlPKmCqOpVhlgeOw8Yw/9ltZZ0+Q5qJD3VNcXUqHRjxusMMo3iMo1+s/V212IA60S2B9qi3MeVzwMKdqwvRzW1uhrsuo41st9GQSStphjbraUKgAksafMw/ZieA8z8oSdAY5mDSd2dU3daCUr3/Xuh3dpzhGXhjBJnXi1DkaH3/KCWpXKVhyDlC7TKU7obpj3R3KFWAO4nzoPjFLRiqO7HPW0I4Y/GErEpL1Ps1PMmFitAzHbQCPqm6GfdXHlFlLcYaj1O9WtDifpFFpVJX719xuN2B+un6TF96QGpo60N7Kq36XVvhDDoz0UUs7T3HbtDXh+BaiX41ZvzCJ7WbR5n2O0Sh6TynUc7pu+dI6/C0MmHyvivyKatW9VPkVvoks9yxzBtE50/wDrCp7wYhOkjRNy2y5oHZnr2vxyxSvepX9Ji46hWUrYZbMCGnXp5BzHWsZgB4hWAPKOOkHRRnWJyoq8kiav5a3h3oWHhBUoZ8Nk429SVUtXcu8zy3SsUpxHlhHSTr1K5kD/AJ8o+I9+WjcM46MvAEZq2McjU3DSD1OQ9TjDdjHc8UbDaCR3H+sJPv3xSkbqbszkrXn9VhrM3fX1shd3pjx3/W6OJ+OPiIujobkxKz2wEla4jMc8oVeTt2whKsahi9KE4E8Ieq+w926PU2k/tLE9NRrbrYJSFjgvkDu8d0ad0b6uNZrMZk5Ak+eQ7qD6I9UHjTE8eUUHRtiE2fIlml0z5RoRWoVwzD+UxtkPdkUYtOpxvY53a1Z3VNbggggh8IgggggAIIIIACCCCAAggggAIhdZ9W1tSAiizUB6tzkK0qp+6aDiKAjcZqCPE4RnFxkrpnqMnBqUd5h2k7PMkT+pnoZbtitTVXAzKtkcdmY2gQlXywjYdY9XJVtk9VNGRvKw9JGGTKfqojMdN6rT7KauhaXj+8X0dy1riudcdozMc1jNnuj91O7X4Ojwm0FUVp6Mh5rUw27o6seR3nE/XKkNFcsxFVA3KanvIy76ZQ7EujA+0O7D+h8oWyVlYYOomOZZoKx3ZcidpPwp84RvYcvqkdWab2COPvAPvMUtaGaUlYcmZUgd+f1WJjRWrM20sqkf3ckF2rSlMWTeS2GWVTuFY7RsppziTLRw8zAPQFAB6THaAOOeAGcavoywiTKSWCWuAC8c2O1jxJx74cbNwf1Xml2V6ijE1sui3jhECgAAAAUAGQAyEdQQR1AqCCCCADL9N6uzLNNdZaf3diWVsLqg1PV/iDYDhTjESr3SQa448DGvaQsYmy2Qml4EVGanYwrtBx7oyS3J1TmTNr1ss0YqhoQQKNX2TmP6Ry+0sJ9N547n6MaYatmVnvQ2tIwB2gjzw/1Qm5qI+2iZ2OZp4VPwjgHD3QmS0HEWrXELbLBQc6+GMfJbVGEfZgqwGwCvyH1uht1lxhUEbmAw3YxfFXVjVGSQ8BgvgYNQDI1OH154RzLq7BUF5jQgLiTXCgAx9LZF+1O6Purb7RbArzj6CZpKGzDJpm9tmzedOFwc8Q7LRczPicbGir8eQhqBqy3WfanBCUPVhsyxF3rBuW5UCuda7idBggjqqFCNCChE5etWlWm5yCCCCLykIIIIACCCCAAggggAIIIIACCCCAAggggAr+ndRbLasWliXMzE2VRZneQO0ODV8QDFXn9Gs9RRZkuYAcCQUNDvHaBPeI0iCMtfCUq3bRop4ipT0izKn6O7W14kS+yOwt/AnuBqedAPMdjo+tYYKBLoQCWv9kEXqjK9tHq7M41KCM3+Lod/UseMqPkQurOra2RMTfmtS++/cqg1oo2DviagghjCEYLLFWRklJyd2EEEEeiAggggAIr+tmrX2lL0shZyDsk+iw9hsDhuNKg8zWwQR4qU41IuMldHqMnF3RjszVi1Fihs71UFsBUHICjVunNsK90ILq9alu3rPNKuK0uElT3AnuOI5ZbTBCt7Jpc36G1Y6a4Ix+Tqra2BuWd6kgVaiAAf9SmHLfE9oboqxv2qcxf2JPZl8iSLzeXxOhQRdQ2dRpa7/E81MbVnonbwGGjNBybOKSpYXe2bHmzVJ5Vh/BBDBRUVZGNtt3YQQQRJAQQQQAEEEEABBBBA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3200"/>
          </a:p>
        </p:txBody>
      </p:sp>
      <p:pic>
        <p:nvPicPr>
          <p:cNvPr id="34828" name="Picture 12" descr="http://t1.gstatic.com/images?q=tbn:ANd9GcRt3yW6nvqwJMKKpix7hWGPlSgu7t4AfdF6dpiDmt6PlxYWKy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620689"/>
            <a:ext cx="3729026" cy="2562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9 Metin kutusu"/>
          <p:cNvSpPr txBox="1"/>
          <p:nvPr/>
        </p:nvSpPr>
        <p:spPr>
          <a:xfrm>
            <a:off x="2048431" y="3654711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ke</a:t>
            </a:r>
            <a:r>
              <a:rPr lang="tr-TR" sz="3200" dirty="0" err="1" smtClean="0">
                <a:solidFill>
                  <a:schemeClr val="accent2"/>
                </a:solidFill>
              </a:rPr>
              <a:t>b</a:t>
            </a:r>
            <a:r>
              <a:rPr lang="tr-TR" sz="3200" dirty="0" err="1" smtClean="0"/>
              <a:t>e</a:t>
            </a:r>
            <a:r>
              <a:rPr lang="tr-TR" sz="3200" dirty="0" err="1" smtClean="0">
                <a:solidFill>
                  <a:srgbClr val="FFFF00"/>
                </a:solidFill>
              </a:rPr>
              <a:t>l</a:t>
            </a:r>
            <a:r>
              <a:rPr lang="tr-TR" sz="3200" dirty="0" err="1" smtClean="0"/>
              <a:t>ek</a:t>
            </a:r>
            <a:endParaRPr lang="tr-TR" sz="32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467348" y="3654711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ke</a:t>
            </a:r>
            <a:r>
              <a:rPr lang="tr-TR" sz="3200" dirty="0" smtClean="0">
                <a:solidFill>
                  <a:srgbClr val="FF00FF"/>
                </a:solidFill>
              </a:rPr>
              <a:t>l</a:t>
            </a:r>
            <a:r>
              <a:rPr lang="tr-TR" sz="3200" dirty="0" smtClean="0"/>
              <a:t>e</a:t>
            </a:r>
            <a:r>
              <a:rPr lang="tr-TR" sz="3200" dirty="0" smtClean="0">
                <a:solidFill>
                  <a:srgbClr val="FF00FF"/>
                </a:solidFill>
              </a:rPr>
              <a:t>b</a:t>
            </a:r>
            <a:r>
              <a:rPr lang="tr-TR" sz="3200" dirty="0" smtClean="0"/>
              <a:t>ek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2658429" y="4705410"/>
            <a:ext cx="3632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Renk renk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kelebek</a:t>
            </a:r>
            <a:r>
              <a:rPr lang="tr-TR" sz="2000" dirty="0" smtClean="0">
                <a:latin typeface="Monotype Corsiva" pitchFamily="66" charset="0"/>
              </a:rPr>
              <a:t>ler baharı müjdeledi.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20482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592933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8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zan\Desktop\CAM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0944" y="548680"/>
            <a:ext cx="3717807" cy="22145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2123728" y="3668767"/>
            <a:ext cx="127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ca</a:t>
            </a:r>
            <a:r>
              <a:rPr lang="tr-TR" sz="3200" dirty="0" err="1" smtClean="0">
                <a:solidFill>
                  <a:schemeClr val="accent2"/>
                </a:solidFill>
              </a:rPr>
              <a:t>n</a:t>
            </a:r>
            <a:r>
              <a:rPr lang="tr-TR" sz="3200" dirty="0" err="1" smtClean="0"/>
              <a:t>baz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508104" y="3665803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ca</a:t>
            </a:r>
            <a:r>
              <a:rPr lang="tr-TR" sz="3200" dirty="0" smtClean="0">
                <a:solidFill>
                  <a:srgbClr val="FF00FF"/>
                </a:solidFill>
              </a:rPr>
              <a:t>m</a:t>
            </a:r>
            <a:r>
              <a:rPr lang="tr-TR" sz="3200" dirty="0" smtClean="0"/>
              <a:t>baz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2928926" y="4819359"/>
            <a:ext cx="303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Bir ipte iki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cambaz</a:t>
            </a:r>
            <a:r>
              <a:rPr lang="tr-TR" sz="2400" dirty="0" smtClean="0">
                <a:latin typeface="Monotype Corsiva" pitchFamily="66" charset="0"/>
              </a:rPr>
              <a:t> olmaz.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38914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6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2.gstatic.com/images?q=tbn:ANd9GcTA12t5dM0__GYUddlRMK8HsD5XrB2L1NC4q7E6M-6DbAS3n6k4L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69269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Metin kutusu"/>
          <p:cNvSpPr txBox="1"/>
          <p:nvPr/>
        </p:nvSpPr>
        <p:spPr>
          <a:xfrm>
            <a:off x="2410976" y="3720979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</a:rPr>
              <a:t>g</a:t>
            </a:r>
            <a:r>
              <a:rPr lang="tr-TR" sz="3200" dirty="0" smtClean="0"/>
              <a:t>eçi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5485160" y="3720978"/>
            <a:ext cx="898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FF"/>
                </a:solidFill>
              </a:rPr>
              <a:t>k</a:t>
            </a:r>
            <a:r>
              <a:rPr lang="tr-TR" sz="3200" dirty="0" smtClean="0"/>
              <a:t>eçi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2123728" y="4653136"/>
            <a:ext cx="4873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Bir köprüde karşılaşmış iki inatçı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keçi</a:t>
            </a:r>
            <a:r>
              <a:rPr lang="tr-TR" sz="2000" dirty="0" smtClean="0">
                <a:latin typeface="Monotype Corsiva" pitchFamily="66" charset="0"/>
              </a:rPr>
              <a:t> hah hah ha…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39938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6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                1.Aşağıdakilerden </a:t>
            </a:r>
            <a:r>
              <a:rPr lang="tr-TR" sz="2400" dirty="0" smtClean="0">
                <a:latin typeface="Monotype Corsiva" pitchFamily="66" charset="0"/>
              </a:rPr>
              <a:t>hangisinin yazımı yanlıştır? </a:t>
            </a:r>
          </a:p>
          <a:p>
            <a:pPr marL="2628900" lvl="6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      A ) </a:t>
            </a:r>
            <a:r>
              <a:rPr lang="tr-TR" sz="2400" dirty="0" err="1" smtClean="0">
                <a:latin typeface="Monotype Corsiva" pitchFamily="66" charset="0"/>
              </a:rPr>
              <a:t>ünüversite</a:t>
            </a:r>
            <a:endParaRPr lang="tr-TR" sz="2400" dirty="0" smtClean="0">
              <a:latin typeface="Monotype Corsiva" pitchFamily="66" charset="0"/>
            </a:endParaRPr>
          </a:p>
          <a:p>
            <a:pPr marL="2628900" lvl="6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      B ) kelebek</a:t>
            </a:r>
          </a:p>
          <a:p>
            <a:pPr marL="2628900" lvl="6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      C ) palyaço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5" name="Akış Çizelgesi: Bağlayıcı 4"/>
          <p:cNvSpPr/>
          <p:nvPr/>
        </p:nvSpPr>
        <p:spPr>
          <a:xfrm>
            <a:off x="3688854" y="2094756"/>
            <a:ext cx="457200" cy="457200"/>
          </a:xfrm>
          <a:prstGeom prst="flowChartConnector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594928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83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i="1" dirty="0" smtClean="0">
                <a:latin typeface="Monotype Corsiva" pitchFamily="66" charset="0"/>
              </a:rPr>
              <a:t>	2 ) Aşağıdaki kelimelerden hangisinin yazımı doğrudur?</a:t>
            </a:r>
          </a:p>
          <a:p>
            <a:pPr marL="2628900" lvl="6" indent="0">
              <a:buNone/>
            </a:pPr>
            <a:r>
              <a:rPr lang="tr-TR" sz="2400" i="1" dirty="0">
                <a:latin typeface="Monotype Corsiva" pitchFamily="66" charset="0"/>
              </a:rPr>
              <a:t> </a:t>
            </a:r>
            <a:r>
              <a:rPr lang="tr-TR" sz="2400" i="1" dirty="0" smtClean="0">
                <a:latin typeface="Monotype Corsiva" pitchFamily="66" charset="0"/>
              </a:rPr>
              <a:t>    A )  tiren</a:t>
            </a:r>
          </a:p>
          <a:p>
            <a:pPr marL="2628900" lvl="6" indent="0">
              <a:buNone/>
            </a:pPr>
            <a:r>
              <a:rPr lang="tr-TR" sz="2400" i="1" dirty="0">
                <a:latin typeface="Monotype Corsiva" pitchFamily="66" charset="0"/>
              </a:rPr>
              <a:t> </a:t>
            </a:r>
            <a:r>
              <a:rPr lang="tr-TR" sz="2400" i="1" dirty="0" smtClean="0">
                <a:latin typeface="Monotype Corsiva" pitchFamily="66" charset="0"/>
              </a:rPr>
              <a:t>    B )  dinozor</a:t>
            </a:r>
          </a:p>
          <a:p>
            <a:pPr marL="2628900" lvl="6" indent="0">
              <a:buNone/>
            </a:pPr>
            <a:r>
              <a:rPr lang="tr-TR" sz="2400" i="1" dirty="0">
                <a:latin typeface="Monotype Corsiva" pitchFamily="66" charset="0"/>
              </a:rPr>
              <a:t> </a:t>
            </a:r>
            <a:r>
              <a:rPr lang="tr-TR" sz="2400" i="1" dirty="0" smtClean="0">
                <a:latin typeface="Monotype Corsiva" pitchFamily="66" charset="0"/>
              </a:rPr>
              <a:t>    C )   </a:t>
            </a:r>
            <a:r>
              <a:rPr lang="tr-TR" sz="2400" i="1" dirty="0" err="1" smtClean="0">
                <a:latin typeface="Monotype Corsiva" pitchFamily="66" charset="0"/>
              </a:rPr>
              <a:t>kiprik</a:t>
            </a:r>
            <a:endParaRPr lang="tr-TR" sz="2400" i="1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400" i="1" dirty="0">
                <a:latin typeface="Monotype Corsiva" pitchFamily="66" charset="0"/>
              </a:rPr>
              <a:t> </a:t>
            </a:r>
            <a:r>
              <a:rPr lang="tr-TR" sz="2400" i="1" dirty="0" smtClean="0">
                <a:latin typeface="Monotype Corsiva" pitchFamily="66" charset="0"/>
              </a:rPr>
              <a:t> </a:t>
            </a:r>
            <a:endParaRPr lang="tr-TR" sz="2400" i="1" dirty="0">
              <a:latin typeface="Monotype Corsiva" pitchFamily="66" charset="0"/>
            </a:endParaRPr>
          </a:p>
        </p:txBody>
      </p:sp>
      <p:sp>
        <p:nvSpPr>
          <p:cNvPr id="4" name="Akış Çizelgesi: Bağlayıcı 3"/>
          <p:cNvSpPr/>
          <p:nvPr/>
        </p:nvSpPr>
        <p:spPr>
          <a:xfrm>
            <a:off x="3607321" y="2630810"/>
            <a:ext cx="457200" cy="457200"/>
          </a:xfrm>
          <a:prstGeom prst="flowChartConnector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73" y="594928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74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3 ) Aşağıdaki görsellerden hangisinin yazımı yanlıştır?</a:t>
            </a:r>
          </a:p>
          <a:p>
            <a:pPr marL="0" indent="0">
              <a:buNone/>
            </a:pPr>
            <a:endParaRPr lang="tr-TR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    A)                            B )                                   C )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4" name="Picture 1" descr="C:\Users\nazan\Desktop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2340" y="2750403"/>
            <a:ext cx="1964545" cy="1035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nazan\Desktop\LB9N8KCASCD8NCCA2WMN8KCAXEDTOFCAC7QLVVCAP7SZ29CAEVI379CAIX84GFCA9PDZ7GCAP5NCNVCAWMSQMYCATEMZ97CABL6BSWCACYRM7LCAN3EBB2CAPHYHMBCARN0CMLCASWXP5TCAXTV873CASDLO5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7782" y="2730079"/>
            <a:ext cx="1584176" cy="1056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www.nkfu.com/wp-content/uploads/2009/06/buz-devri-3-resimleri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26" y="2804930"/>
            <a:ext cx="1788393" cy="9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619672" y="400506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palyaço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139952" y="40050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dinozor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107977" y="4053111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>
                <a:latin typeface="Monotype Corsiva" pitchFamily="66" charset="0"/>
              </a:rPr>
              <a:t>sanduviç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9" name="Akış Çizelgesi: Bağlayıcı 8"/>
          <p:cNvSpPr/>
          <p:nvPr/>
        </p:nvSpPr>
        <p:spPr>
          <a:xfrm>
            <a:off x="5998418" y="2630810"/>
            <a:ext cx="457200" cy="457200"/>
          </a:xfrm>
          <a:prstGeom prst="flowChartConnector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0635" y="6015054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19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       4 )  Aşağıdaki cümlelerin hangisinde yazım hatası vardır?</a:t>
            </a:r>
          </a:p>
          <a:p>
            <a:pPr marL="1257300" lvl="3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    A )  Annem , ablama </a:t>
            </a:r>
            <a:r>
              <a:rPr lang="tr-TR" sz="2400" dirty="0" err="1" smtClean="0">
                <a:latin typeface="Monotype Corsiva" pitchFamily="66" charset="0"/>
              </a:rPr>
              <a:t>picama</a:t>
            </a:r>
            <a:r>
              <a:rPr lang="tr-TR" sz="2400" dirty="0" smtClean="0">
                <a:latin typeface="Monotype Corsiva" pitchFamily="66" charset="0"/>
              </a:rPr>
              <a:t> aldı.</a:t>
            </a:r>
          </a:p>
          <a:p>
            <a:pPr marL="1257300" lvl="3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    B )  Sirkte palyaço çocukları eğlendirdi.</a:t>
            </a:r>
          </a:p>
          <a:p>
            <a:pPr marL="1257300" lvl="3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    C )  Soğanlı yemekleri çok severim. 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4" name="Akış Çizelgesi: Bağlayıcı 3"/>
          <p:cNvSpPr/>
          <p:nvPr/>
        </p:nvSpPr>
        <p:spPr>
          <a:xfrm>
            <a:off x="2195736" y="2107704"/>
            <a:ext cx="457200" cy="457200"/>
          </a:xfrm>
          <a:prstGeom prst="flowChartConnector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556" y="6019833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0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         5 ) Aşağıdaki cümlelerin hangisinde yazım hatası </a:t>
            </a:r>
            <a:r>
              <a:rPr lang="tr-TR" sz="2400" u="sng" dirty="0" smtClean="0">
                <a:latin typeface="Monotype Corsiva" pitchFamily="66" charset="0"/>
              </a:rPr>
              <a:t>görülmez</a:t>
            </a:r>
            <a:r>
              <a:rPr lang="tr-TR" sz="2400" dirty="0" smtClean="0">
                <a:latin typeface="Monotype Corsiva" pitchFamily="66" charset="0"/>
              </a:rPr>
              <a:t>?</a:t>
            </a:r>
          </a:p>
          <a:p>
            <a:pPr marL="1257300" lvl="3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   </a:t>
            </a:r>
          </a:p>
          <a:p>
            <a:pPr marL="1257300" lvl="3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   A )  Sobayı yakmak için </a:t>
            </a:r>
            <a:r>
              <a:rPr lang="tr-TR" sz="2400" dirty="0" err="1" smtClean="0">
                <a:latin typeface="Monotype Corsiva" pitchFamily="66" charset="0"/>
              </a:rPr>
              <a:t>kiprit</a:t>
            </a:r>
            <a:r>
              <a:rPr lang="tr-TR" sz="2400" dirty="0" smtClean="0">
                <a:latin typeface="Monotype Corsiva" pitchFamily="66" charset="0"/>
              </a:rPr>
              <a:t> kullandı.</a:t>
            </a:r>
          </a:p>
          <a:p>
            <a:pPr marL="1257300" lvl="3" indent="0">
              <a:buNone/>
            </a:pPr>
            <a:r>
              <a:rPr lang="tr-TR" sz="2400" dirty="0" smtClean="0">
                <a:latin typeface="Monotype Corsiva" pitchFamily="66" charset="0"/>
              </a:rPr>
              <a:t>    B )  İki  cambaz ip üzerinde gösteri yaptılar.</a:t>
            </a:r>
          </a:p>
          <a:p>
            <a:pPr marL="1257300" lvl="3" indent="0">
              <a:buNone/>
            </a:pPr>
            <a:r>
              <a:rPr lang="tr-TR" sz="2400" dirty="0" smtClean="0">
                <a:latin typeface="Monotype Corsiva" pitchFamily="66" charset="0"/>
              </a:rPr>
              <a:t>     C )  Yemeklerden önce ellerimizi </a:t>
            </a:r>
            <a:r>
              <a:rPr lang="tr-TR" sz="2400" dirty="0" err="1" smtClean="0">
                <a:latin typeface="Monotype Corsiva" pitchFamily="66" charset="0"/>
              </a:rPr>
              <a:t>sabınla</a:t>
            </a:r>
            <a:r>
              <a:rPr lang="tr-TR" sz="2400" dirty="0" smtClean="0">
                <a:latin typeface="Monotype Corsiva" pitchFamily="66" charset="0"/>
              </a:rPr>
              <a:t> yıkamalıyız.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4" name="Akış Çizelgesi: Bağlayıcı 3"/>
          <p:cNvSpPr/>
          <p:nvPr/>
        </p:nvSpPr>
        <p:spPr>
          <a:xfrm>
            <a:off x="2152303" y="3147442"/>
            <a:ext cx="457200" cy="457200"/>
          </a:xfrm>
          <a:prstGeom prst="flowChartConnector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6015054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0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9248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6 ) Aşağıdaki </a:t>
            </a:r>
            <a:r>
              <a:rPr lang="tr-TR" sz="2400" dirty="0">
                <a:latin typeface="Monotype Corsiva" pitchFamily="66" charset="0"/>
              </a:rPr>
              <a:t>görsellerden hangisinin yazımı </a:t>
            </a:r>
            <a:r>
              <a:rPr lang="tr-TR" sz="2400" dirty="0" smtClean="0">
                <a:latin typeface="Monotype Corsiva" pitchFamily="66" charset="0"/>
              </a:rPr>
              <a:t>doğrudur?</a:t>
            </a:r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A )</a:t>
            </a:r>
            <a:endParaRPr lang="tr-TR" sz="2400" dirty="0">
              <a:latin typeface="Monotype Corsiva" pitchFamily="66" charset="0"/>
            </a:endParaRP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B )</a:t>
            </a:r>
          </a:p>
          <a:p>
            <a:pPr marL="0" indent="0">
              <a:buNone/>
            </a:pPr>
            <a:endParaRPr lang="tr-TR" sz="2400" dirty="0">
              <a:latin typeface="Monotype Corsiva" pitchFamily="66" charset="0"/>
            </a:endParaRPr>
          </a:p>
          <a:p>
            <a:pPr marL="0" indent="0">
              <a:buNone/>
            </a:pPr>
            <a:endParaRPr lang="tr-TR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C )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4" name="Picture 3" descr="C:\Users\nazan\Desktop\1DA48HCAHE3NCICAIK6WKBCA7PUDA2CAZSWLCNCA10C7FFCAEZT6BMCAHMT6RMCA3WLMQ3CAPD722JCAIK0U6NCA7B5YT7CA9EPTJ2CA4ERDAFCA8ZM23YCA727DZ8CAJ8UHWPCAVJ9X55CAC67930CALCZMV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1089486"/>
            <a:ext cx="1440160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" descr="C:\Users\nazan\Desktop\ZOMK61CAZ9JQK2CAA9DKJCCAUKK9XBCAOUQAXCCAHZQCF6CA5723K7CA3CWYA3CACJ2X2NCA3DI4IYCAB306O2CAGXBTDDCA5GGXS0CADD5K4DCAKL3QVICADNASV8CATZIUVSCA12WLCSCAE8322ZCA9UJC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2492895"/>
            <a:ext cx="1393041" cy="103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nazan\Desktop\Q1D08KCADGXC8GCA36S8SWCANJLDRYCAZCSQCWCA61V7IQCA64T42HCAVGIDEBCAXK79T8CAWW1GOFCAYQ80VJCAN08D6FCAEDN2D4CAK2UF5RCAMFAE9LCA68QRCKCARE0Q10CAFJ2TX5CA5TIQ21CA6QART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3915" y="3933056"/>
            <a:ext cx="1272585" cy="130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Sağ Ok 6"/>
          <p:cNvSpPr/>
          <p:nvPr/>
        </p:nvSpPr>
        <p:spPr>
          <a:xfrm>
            <a:off x="3419872" y="1484784"/>
            <a:ext cx="1224136" cy="104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>
            <a:off x="3432448" y="4483132"/>
            <a:ext cx="1224136" cy="104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>
            <a:off x="3447306" y="2956944"/>
            <a:ext cx="1224136" cy="104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4860032" y="125504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latin typeface="Monotype Corsiva" pitchFamily="66" charset="0"/>
              </a:rPr>
              <a:t>eşortman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860032" y="278092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 </a:t>
            </a:r>
            <a:r>
              <a:rPr lang="tr-TR" sz="2400" dirty="0" err="1" smtClean="0">
                <a:latin typeface="Monotype Corsiva" pitchFamily="66" charset="0"/>
              </a:rPr>
              <a:t>fasilye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960809" y="4298459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 pijama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14" name="Akış Çizelgesi: Bağlayıcı 13"/>
          <p:cNvSpPr/>
          <p:nvPr/>
        </p:nvSpPr>
        <p:spPr>
          <a:xfrm>
            <a:off x="683568" y="4130700"/>
            <a:ext cx="457200" cy="457200"/>
          </a:xfrm>
          <a:prstGeom prst="flowChartConnector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6273" y="6015054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5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1128" y="764704"/>
            <a:ext cx="87126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HazIRLAYAN</a:t>
            </a:r>
            <a:r>
              <a:rPr lang="tr-TR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: M. Nazan </a:t>
            </a:r>
            <a:r>
              <a:rPr lang="tr-TR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gökşen</a:t>
            </a:r>
            <a:r>
              <a:rPr lang="tr-TR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</a:t>
            </a:r>
            <a:endParaRPr lang="tr-TR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www.ask-resimleri.com/wp-content/uploads/2012/05/manzara-resimleri-21-600x33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71" y="1981597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t2.gstatic.com/images?q=tbn:ANd9GcRgSxtPJIUJYohG_VejCIhuquLPr0_7mqUf6LVTT-TG-A7AQVQ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176572" y="1252528"/>
            <a:ext cx="2428892" cy="1638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Metin kutusu"/>
          <p:cNvSpPr txBox="1"/>
          <p:nvPr/>
        </p:nvSpPr>
        <p:spPr>
          <a:xfrm>
            <a:off x="2483768" y="364807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par</a:t>
            </a:r>
            <a:r>
              <a:rPr lang="tr-TR" sz="3200" dirty="0" err="1" smtClean="0">
                <a:solidFill>
                  <a:schemeClr val="accent2"/>
                </a:solidFill>
              </a:rPr>
              <a:t>n</a:t>
            </a:r>
            <a:r>
              <a:rPr lang="tr-TR" sz="3200" dirty="0" err="1" smtClean="0"/>
              <a:t>ak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4708773" y="3681412"/>
            <a:ext cx="1714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par</a:t>
            </a:r>
            <a:r>
              <a:rPr lang="tr-TR" sz="3200" dirty="0" smtClean="0">
                <a:solidFill>
                  <a:srgbClr val="FF00FF"/>
                </a:solidFill>
              </a:rPr>
              <a:t>m</a:t>
            </a:r>
            <a:r>
              <a:rPr lang="tr-TR" sz="3200" dirty="0" smtClean="0"/>
              <a:t>ak</a:t>
            </a:r>
          </a:p>
          <a:p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1948237" y="4758630"/>
            <a:ext cx="5004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Öğretmen,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parmak</a:t>
            </a:r>
            <a:r>
              <a:rPr lang="tr-TR" sz="2000" dirty="0" smtClean="0">
                <a:latin typeface="Monotype Corsiva" pitchFamily="66" charset="0"/>
              </a:rPr>
              <a:t> kaldıran öğrenciye söz hakkı verdi.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21506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11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t3.gstatic.com/images?q=tbn:ANd9GcSvoDT9veX8lw2QLR1ZS6g7ZZYRxR4RUrunB2YRIebvD0kyrWm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6" y="857232"/>
            <a:ext cx="292895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4" name="Picture 6" descr="http://t0.gstatic.com/images?q=tbn:ANd9GcSpbDYEW7_FTG1uaZcZLcc7yAdydI7lbd9TlcTVHUIM_zYTgXzr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6843" y="857232"/>
            <a:ext cx="3057525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7 Metin kutusu"/>
          <p:cNvSpPr txBox="1"/>
          <p:nvPr/>
        </p:nvSpPr>
        <p:spPr>
          <a:xfrm>
            <a:off x="1979712" y="371703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ki</a:t>
            </a:r>
            <a:r>
              <a:rPr lang="tr-TR" sz="3200" dirty="0" err="1" smtClean="0">
                <a:solidFill>
                  <a:schemeClr val="accent2"/>
                </a:solidFill>
              </a:rPr>
              <a:t>p</a:t>
            </a:r>
            <a:r>
              <a:rPr lang="tr-TR" sz="3200" dirty="0" err="1" smtClean="0"/>
              <a:t>rit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6041688" y="3712266"/>
            <a:ext cx="1168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ki</a:t>
            </a:r>
            <a:r>
              <a:rPr lang="tr-TR" sz="3200" dirty="0" smtClean="0">
                <a:solidFill>
                  <a:srgbClr val="FF00FF"/>
                </a:solidFill>
              </a:rPr>
              <a:t>b</a:t>
            </a:r>
            <a:r>
              <a:rPr lang="tr-TR" sz="3200" dirty="0" smtClean="0"/>
              <a:t>rit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2915816" y="4797152"/>
            <a:ext cx="3284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Sobayı yakmak için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kibrit</a:t>
            </a:r>
            <a:r>
              <a:rPr lang="tr-TR" sz="2000" dirty="0" smtClean="0">
                <a:latin typeface="Monotype Corsiva" pitchFamily="66" charset="0"/>
              </a:rPr>
              <a:t> kulandı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2253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592933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7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t1.gstatic.com/images?q=tbn:ANd9GcSNW5dqNvKArhgez2ime9_lCjaCbqWYK92vWVJ69ydPOZM_PnY-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841084"/>
            <a:ext cx="3444332" cy="192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7 Metin kutusu"/>
          <p:cNvSpPr txBox="1"/>
          <p:nvPr/>
        </p:nvSpPr>
        <p:spPr>
          <a:xfrm>
            <a:off x="2195736" y="3701481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>
                <a:solidFill>
                  <a:schemeClr val="accent2"/>
                </a:solidFill>
              </a:rPr>
              <a:t>c</a:t>
            </a:r>
            <a:r>
              <a:rPr lang="tr-TR" sz="3200" dirty="0" err="1" smtClean="0"/>
              <a:t>orap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5436096" y="370148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FF"/>
                </a:solidFill>
              </a:rPr>
              <a:t>ç</a:t>
            </a:r>
            <a:r>
              <a:rPr lang="tr-TR" sz="3200" dirty="0" smtClean="0"/>
              <a:t>orap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2662421" y="4486311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Melike, kıyafetine uygun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çorap</a:t>
            </a:r>
            <a:r>
              <a:rPr lang="tr-TR" sz="2000" dirty="0" smtClean="0">
                <a:latin typeface="Monotype Corsiva" pitchFamily="66" charset="0"/>
              </a:rPr>
              <a:t> giyer.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23554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5786454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2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0.gstatic.com/images?q=tbn:ANd9GcQsf5lFp5QuI9-6CRVP6YrtduZxPeJGeyl3hXt9PDXP4Lo8mzzGf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267" y="928670"/>
            <a:ext cx="2609850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24" name="Picture 4" descr="http://t3.gstatic.com/images?q=tbn:ANd9GcRaPBoLIJYQeFut1uQ2wOAXHGOeLnbJJ9DkoERyKTFbjiD5LLP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0574" y="928670"/>
            <a:ext cx="2466975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7 Metin kutusu"/>
          <p:cNvSpPr txBox="1"/>
          <p:nvPr/>
        </p:nvSpPr>
        <p:spPr>
          <a:xfrm>
            <a:off x="2662201" y="3717032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sab</a:t>
            </a:r>
            <a:r>
              <a:rPr lang="tr-TR" sz="3200" dirty="0" err="1" smtClean="0">
                <a:solidFill>
                  <a:schemeClr val="accent2"/>
                </a:solidFill>
              </a:rPr>
              <a:t>ı</a:t>
            </a:r>
            <a:r>
              <a:rPr lang="tr-TR" sz="3200" dirty="0" err="1" smtClean="0"/>
              <a:t>n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4948231" y="371703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sab</a:t>
            </a:r>
            <a:r>
              <a:rPr lang="tr-TR" sz="3200" dirty="0" smtClean="0">
                <a:solidFill>
                  <a:srgbClr val="FF00FF"/>
                </a:solidFill>
              </a:rPr>
              <a:t>u</a:t>
            </a:r>
            <a:r>
              <a:rPr lang="tr-TR" sz="3200" dirty="0" smtClean="0"/>
              <a:t>n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2662201" y="4869160"/>
            <a:ext cx="4055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Elimizi ve ayağımızı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sabun</a:t>
            </a:r>
            <a:r>
              <a:rPr lang="tr-TR" sz="2000" dirty="0" smtClean="0">
                <a:latin typeface="Monotype Corsiva" pitchFamily="66" charset="0"/>
              </a:rPr>
              <a:t> ile yıkamalıyız.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24578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786454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t3.gstatic.com/images?q=tbn:ANd9GcQIMZJkWNz0KdtKg3SuC2xGnH5N7oadKJ7-ox5k5ZYBvyQLejcaiw"/>
          <p:cNvPicPr>
            <a:picLocks noChangeAspect="1" noChangeArrowheads="1"/>
          </p:cNvPicPr>
          <p:nvPr/>
        </p:nvPicPr>
        <p:blipFill>
          <a:blip r:embed="rId3"/>
          <a:srcRect l="3906" t="5703" r="-1563"/>
          <a:stretch>
            <a:fillRect/>
          </a:stretch>
        </p:blipFill>
        <p:spPr bwMode="auto">
          <a:xfrm>
            <a:off x="2714612" y="857232"/>
            <a:ext cx="321471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7 Metin kutusu"/>
          <p:cNvSpPr txBox="1"/>
          <p:nvPr/>
        </p:nvSpPr>
        <p:spPr>
          <a:xfrm>
            <a:off x="2339752" y="3728023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t</a:t>
            </a:r>
            <a:r>
              <a:rPr lang="tr-TR" sz="3200" dirty="0" smtClean="0">
                <a:solidFill>
                  <a:schemeClr val="accent2"/>
                </a:solidFill>
              </a:rPr>
              <a:t>i</a:t>
            </a:r>
            <a:r>
              <a:rPr lang="tr-TR" sz="3200" dirty="0" smtClean="0"/>
              <a:t>ren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5312201" y="371849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tren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2798337" y="4619696"/>
            <a:ext cx="313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Tren</a:t>
            </a:r>
            <a:r>
              <a:rPr lang="tr-TR" sz="2000" dirty="0" smtClean="0">
                <a:latin typeface="Monotype Corsiva" pitchFamily="66" charset="0"/>
              </a:rPr>
              <a:t> yolculuğunu çok seviyorum.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25602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2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t0.gstatic.com/images?q=tbn:ANd9GcQVKhoHfUXC3KFbQ6SgO58FtuUIHmI2SzOunO57u0Hf_0NpZTEzK-0cCjF4G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785794"/>
            <a:ext cx="2143125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684" name="Picture 12" descr="http://t1.gstatic.com/images?q=tbn:ANd9GcQLpcVHeFmkfpJVyr7hfOnFNWHbf5eSGlBXBjt_UfooeTcjNBZ6PWyv0vL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1" y="785794"/>
            <a:ext cx="2295525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9 Metin kutusu"/>
          <p:cNvSpPr txBox="1"/>
          <p:nvPr/>
        </p:nvSpPr>
        <p:spPr>
          <a:xfrm>
            <a:off x="2809848" y="3656585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s</a:t>
            </a:r>
            <a:r>
              <a:rPr lang="tr-TR" sz="3200" dirty="0" err="1" smtClean="0">
                <a:solidFill>
                  <a:schemeClr val="accent2"/>
                </a:solidFill>
              </a:rPr>
              <a:t>i</a:t>
            </a:r>
            <a:r>
              <a:rPr lang="tr-TR" sz="3200" dirty="0" err="1" smtClean="0"/>
              <a:t>por</a:t>
            </a:r>
            <a:endParaRPr lang="tr-TR" sz="32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468346" y="370331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spor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2678085" y="4829090"/>
            <a:ext cx="4073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Vücudumuzun sağlığı için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spor</a:t>
            </a:r>
            <a:r>
              <a:rPr lang="tr-TR" sz="2000" dirty="0" smtClean="0">
                <a:latin typeface="Monotype Corsiva" pitchFamily="66" charset="0"/>
              </a:rPr>
              <a:t> yapmalıyız.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26626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5643578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570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2267744" y="3717032"/>
            <a:ext cx="158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eşo</a:t>
            </a:r>
            <a:r>
              <a:rPr lang="tr-TR" sz="3200" dirty="0" err="1" smtClean="0">
                <a:solidFill>
                  <a:schemeClr val="accent2"/>
                </a:solidFill>
              </a:rPr>
              <a:t>rt</a:t>
            </a:r>
            <a:r>
              <a:rPr lang="tr-TR" sz="3200" dirty="0" err="1" smtClean="0"/>
              <a:t>man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5163093" y="3717032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eşo</a:t>
            </a:r>
            <a:r>
              <a:rPr lang="tr-TR" sz="3200" dirty="0" smtClean="0">
                <a:solidFill>
                  <a:srgbClr val="FF00FF"/>
                </a:solidFill>
              </a:rPr>
              <a:t>f</a:t>
            </a:r>
            <a:r>
              <a:rPr lang="tr-TR" sz="3200" dirty="0" smtClean="0"/>
              <a:t>man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2627784" y="4941168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Spor etkinliklerinde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eşofman</a:t>
            </a:r>
            <a:r>
              <a:rPr lang="tr-TR" sz="2000" dirty="0" smtClean="0">
                <a:latin typeface="Monotype Corsiva" pitchFamily="66" charset="0"/>
              </a:rPr>
              <a:t> giyilir.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2765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786454"/>
            <a:ext cx="476250" cy="457200"/>
          </a:xfrm>
          <a:prstGeom prst="rect">
            <a:avLst/>
          </a:prstGeom>
          <a:noFill/>
        </p:spPr>
      </p:pic>
      <p:pic>
        <p:nvPicPr>
          <p:cNvPr id="7" name="Picture 3" descr="C:\Users\nazan\Desktop\1DA48HCAHE3NCICAIK6WKBCA7PUDA2CAZSWLCNCA10C7FFCAEZT6BMCAHMT6RMCA3WLMQ3CAPD722JCAIK0U6NCA7B5YT7CA9EPTJ2CA4ERDAFCA8ZM23YCA727DZ8CAJ8UHWPCAVJ9X55CAC67930CALCZMV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8074" y="928670"/>
            <a:ext cx="3214710" cy="20002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4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fuk">
  <a:themeElements>
    <a:clrScheme name="Özel 9">
      <a:dk1>
        <a:srgbClr val="002060"/>
      </a:dk1>
      <a:lt1>
        <a:srgbClr val="FFC000"/>
      </a:lt1>
      <a:dk2>
        <a:srgbClr val="00B0F0"/>
      </a:dk2>
      <a:lt2>
        <a:srgbClr val="DC9E1F"/>
      </a:lt2>
      <a:accent1>
        <a:srgbClr val="DC9E1F"/>
      </a:accent1>
      <a:accent2>
        <a:srgbClr val="00B05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FFC000"/>
      </a:folHlink>
    </a:clrScheme>
    <a:fontScheme name="Ufuk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163</TotalTime>
  <Words>337</Words>
  <Application>Microsoft Office PowerPoint</Application>
  <PresentationFormat>Ekran Gösterisi (4:3)</PresentationFormat>
  <Paragraphs>106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Ufuk</vt:lpstr>
      <vt:lpstr>YAZIM HATALARI-2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DELL</cp:lastModifiedBy>
  <cp:revision>22</cp:revision>
  <dcterms:created xsi:type="dcterms:W3CDTF">2013-07-01T23:38:33Z</dcterms:created>
  <dcterms:modified xsi:type="dcterms:W3CDTF">2013-07-03T16:11:23Z</dcterms:modified>
</cp:coreProperties>
</file>