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76" r:id="rId2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59" y="4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3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2F36-431A-4210-BCB5-F22CEDEB9160}" type="datetimeFigureOut">
              <a:rPr lang="tr-TR" smtClean="0"/>
              <a:t>03.07.2013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A1BB-8947-4D81-B790-694421495A43}" type="slidenum">
              <a:rPr lang="tr-TR" smtClean="0"/>
              <a:t>‹#›</a:t>
            </a:fld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2F36-431A-4210-BCB5-F22CEDEB9160}" type="datetimeFigureOut">
              <a:rPr lang="tr-TR" smtClean="0"/>
              <a:t>03.07.2013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A1BB-8947-4D81-B790-694421495A4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2F36-431A-4210-BCB5-F22CEDEB9160}" type="datetimeFigureOut">
              <a:rPr lang="tr-TR" smtClean="0"/>
              <a:t>03.07.2013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A1BB-8947-4D81-B790-694421495A4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2F36-431A-4210-BCB5-F22CEDEB9160}" type="datetimeFigureOut">
              <a:rPr lang="tr-TR" smtClean="0"/>
              <a:t>03.07.2013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A1BB-8947-4D81-B790-694421495A43}" type="slidenum">
              <a:rPr lang="tr-TR" smtClean="0"/>
              <a:t>‹#›</a:t>
            </a:fld>
            <a:endParaRPr lang="tr-T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2F36-431A-4210-BCB5-F22CEDEB9160}" type="datetimeFigureOut">
              <a:rPr lang="tr-TR" smtClean="0"/>
              <a:t>03.07.2013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A1BB-8947-4D81-B790-694421495A4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2F36-431A-4210-BCB5-F22CEDEB9160}" type="datetimeFigureOut">
              <a:rPr lang="tr-TR" smtClean="0"/>
              <a:t>03.07.2013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A1BB-8947-4D81-B790-694421495A4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2F36-431A-4210-BCB5-F22CEDEB9160}" type="datetimeFigureOut">
              <a:rPr lang="tr-TR" smtClean="0"/>
              <a:t>03.07.2013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A1BB-8947-4D81-B790-694421495A4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2F36-431A-4210-BCB5-F22CEDEB9160}" type="datetimeFigureOut">
              <a:rPr lang="tr-TR" smtClean="0"/>
              <a:t>03.07.2013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A1BB-8947-4D81-B790-694421495A4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2F36-431A-4210-BCB5-F22CEDEB9160}" type="datetimeFigureOut">
              <a:rPr lang="tr-TR" smtClean="0"/>
              <a:t>03.07.2013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A1BB-8947-4D81-B790-694421495A4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2F36-431A-4210-BCB5-F22CEDEB9160}" type="datetimeFigureOut">
              <a:rPr lang="tr-TR" smtClean="0"/>
              <a:t>03.07.2013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A1BB-8947-4D81-B790-694421495A4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2F36-431A-4210-BCB5-F22CEDEB9160}" type="datetimeFigureOut">
              <a:rPr lang="tr-TR" smtClean="0"/>
              <a:t>03.07.2013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A1BB-8947-4D81-B790-694421495A4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FC392F36-431A-4210-BCB5-F22CEDEB9160}" type="datetimeFigureOut">
              <a:rPr lang="tr-TR" smtClean="0"/>
              <a:t>03.07.2013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6B48A1BB-8947-4D81-B790-694421495A43}" type="slidenum">
              <a:rPr lang="tr-TR" smtClean="0"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3" name="chimes.wav"/>
          </p:stSnd>
        </p:sndAc>
      </p:transition>
    </mc:Choice>
    <mc:Fallback xmlns="">
      <p:transition spd="slow">
        <p:fade/>
        <p:sndAc>
          <p:stSnd>
            <p:snd r:embed="rId15" name="chimes.wav"/>
          </p:stSnd>
        </p:sndAc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4.gif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4.gif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4.gif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4.gif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21.jpe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resim.manzara.gen.tr/Manzara-g&#252;n-bat&#305;m&#305;108-800x600.jpg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4.gif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4.gif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4.gif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4.gif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833675" y="2140476"/>
            <a:ext cx="7488831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200" dirty="0" smtClean="0">
                <a:latin typeface="Monotype Corsiva" pitchFamily="66" charset="0"/>
              </a:rPr>
              <a:t> </a:t>
            </a:r>
          </a:p>
          <a:p>
            <a:r>
              <a:rPr lang="tr-TR" sz="2200" dirty="0" smtClean="0">
                <a:latin typeface="Monotype Corsiva" pitchFamily="66" charset="0"/>
              </a:rPr>
              <a:t>	</a:t>
            </a:r>
          </a:p>
          <a:p>
            <a:r>
              <a:rPr lang="tr-TR" sz="2200" dirty="0" smtClean="0">
                <a:latin typeface="Monotype Corsiva" pitchFamily="66" charset="0"/>
              </a:rPr>
              <a:t>	 Türkçede sık  yapılan yazım hataları üzerine hazırlanmış bu sunumun sizlere faydalı olacağını düşünüyorum. </a:t>
            </a:r>
          </a:p>
          <a:p>
            <a:r>
              <a:rPr lang="tr-TR" sz="2200" dirty="0" smtClean="0">
                <a:latin typeface="Monotype Corsiva" pitchFamily="66" charset="0"/>
              </a:rPr>
              <a:t>	</a:t>
            </a:r>
          </a:p>
          <a:p>
            <a:r>
              <a:rPr lang="tr-TR" sz="2200" dirty="0">
                <a:latin typeface="Monotype Corsiva" pitchFamily="66" charset="0"/>
              </a:rPr>
              <a:t>	</a:t>
            </a:r>
            <a:r>
              <a:rPr lang="tr-TR" sz="2200" dirty="0" smtClean="0">
                <a:latin typeface="Monotype Corsiva" pitchFamily="66" charset="0"/>
              </a:rPr>
              <a:t>Görsellerin altına yazılan ilk kelimeler yanlış, ikinci yazılan kelime doğrudur.</a:t>
            </a:r>
          </a:p>
          <a:p>
            <a:r>
              <a:rPr lang="tr-TR" sz="2200" dirty="0" smtClean="0">
                <a:latin typeface="Monotype Corsiva" pitchFamily="66" charset="0"/>
              </a:rPr>
              <a:t>                 Cümlelerde yer alan kelimenin yazılışına dikkat ediniz.</a:t>
            </a:r>
          </a:p>
          <a:p>
            <a:r>
              <a:rPr lang="tr-TR" sz="2200" dirty="0" smtClean="0">
                <a:latin typeface="Monotype Corsiva" pitchFamily="66" charset="0"/>
              </a:rPr>
              <a:t>	</a:t>
            </a:r>
          </a:p>
          <a:p>
            <a:r>
              <a:rPr lang="tr-TR" sz="2200" dirty="0">
                <a:latin typeface="Monotype Corsiva" pitchFamily="66" charset="0"/>
              </a:rPr>
              <a:t>	</a:t>
            </a:r>
            <a:r>
              <a:rPr lang="tr-TR" sz="2200" dirty="0" smtClean="0">
                <a:latin typeface="Monotype Corsiva" pitchFamily="66" charset="0"/>
              </a:rPr>
              <a:t>  ( </a:t>
            </a:r>
            <a:r>
              <a:rPr lang="tr-TR" sz="2200" dirty="0">
                <a:latin typeface="Monotype Corsiva" pitchFamily="66" charset="0"/>
              </a:rPr>
              <a:t>F5 ) YAPARAK İZLEYİNİZ!</a:t>
            </a:r>
          </a:p>
          <a:p>
            <a:endParaRPr lang="tr-TR" sz="2200" dirty="0">
              <a:latin typeface="Monotype Corsiva" pitchFamily="66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903913" y="893515"/>
            <a:ext cx="501130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400" dirty="0" smtClean="0">
                <a:solidFill>
                  <a:srgbClr val="FFC000"/>
                </a:solidFill>
                <a:latin typeface="Monotype Corsiva" pitchFamily="66" charset="0"/>
              </a:rPr>
              <a:t>YAZIM HATALARI-3</a:t>
            </a:r>
            <a:endParaRPr lang="tr-TR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09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7647" y="785794"/>
            <a:ext cx="2693213" cy="20717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171" name="Picture 3" descr="C:\Users\nazan\Desktop\hast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412" y="785794"/>
            <a:ext cx="2038350" cy="20717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7 Metin kutusu"/>
          <p:cNvSpPr txBox="1"/>
          <p:nvPr/>
        </p:nvSpPr>
        <p:spPr>
          <a:xfrm>
            <a:off x="1907704" y="3685191"/>
            <a:ext cx="1758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err="1" smtClean="0"/>
              <a:t>hasta</a:t>
            </a:r>
            <a:r>
              <a:rPr lang="tr-TR" sz="3200" dirty="0" err="1" smtClean="0">
                <a:solidFill>
                  <a:srgbClr val="00B050"/>
                </a:solidFill>
              </a:rPr>
              <a:t>ha</a:t>
            </a:r>
            <a:r>
              <a:rPr lang="tr-TR" sz="3200" dirty="0" err="1" smtClean="0"/>
              <a:t>ne</a:t>
            </a:r>
            <a:endParaRPr lang="tr-TR" sz="3200" dirty="0"/>
          </a:p>
        </p:txBody>
      </p:sp>
      <p:sp>
        <p:nvSpPr>
          <p:cNvPr id="10" name="9 Metin kutusu"/>
          <p:cNvSpPr txBox="1"/>
          <p:nvPr/>
        </p:nvSpPr>
        <p:spPr>
          <a:xfrm>
            <a:off x="5941680" y="3685191"/>
            <a:ext cx="1563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/>
              <a:t>hastane</a:t>
            </a:r>
            <a:endParaRPr lang="tr-TR" sz="3200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1357290" y="4848893"/>
            <a:ext cx="6529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>
                <a:latin typeface="Monotype Corsiva" pitchFamily="66" charset="0"/>
              </a:rPr>
              <a:t>Babam, </a:t>
            </a:r>
            <a:r>
              <a:rPr lang="tr-TR" sz="2400" dirty="0" smtClean="0">
                <a:solidFill>
                  <a:srgbClr val="FF0000"/>
                </a:solidFill>
                <a:latin typeface="Monotype Corsiva" pitchFamily="66" charset="0"/>
              </a:rPr>
              <a:t>hastane</a:t>
            </a:r>
            <a:r>
              <a:rPr lang="tr-TR" sz="2400" dirty="0" smtClean="0">
                <a:latin typeface="Monotype Corsiva" pitchFamily="66" charset="0"/>
              </a:rPr>
              <a:t>de yatan komşu Hasan amcayı ziyaret etti.</a:t>
            </a:r>
            <a:endParaRPr lang="tr-TR" sz="2400" dirty="0">
              <a:latin typeface="Monotype Corsiva" pitchFamily="66" charset="0"/>
            </a:endParaRPr>
          </a:p>
        </p:txBody>
      </p:sp>
      <p:pic>
        <p:nvPicPr>
          <p:cNvPr id="49154" name="Picture 2" descr="D:\R1-Animasyon\çiçek gif\1329208675_gulen_papatya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43900" y="5857892"/>
            <a:ext cx="47625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586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nazan\Desktop\past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793868"/>
            <a:ext cx="3181355" cy="216890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6 Metin kutusu"/>
          <p:cNvSpPr txBox="1"/>
          <p:nvPr/>
        </p:nvSpPr>
        <p:spPr>
          <a:xfrm>
            <a:off x="2049518" y="3649949"/>
            <a:ext cx="1758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err="1" smtClean="0"/>
              <a:t>pasta</a:t>
            </a:r>
            <a:r>
              <a:rPr lang="tr-TR" sz="3200" dirty="0" err="1" smtClean="0">
                <a:solidFill>
                  <a:srgbClr val="00B050"/>
                </a:solidFill>
              </a:rPr>
              <a:t>ha</a:t>
            </a:r>
            <a:r>
              <a:rPr lang="tr-TR" sz="3200" dirty="0" err="1" smtClean="0"/>
              <a:t>ne</a:t>
            </a:r>
            <a:endParaRPr lang="tr-TR" sz="3200" dirty="0"/>
          </a:p>
        </p:txBody>
      </p:sp>
      <p:sp>
        <p:nvSpPr>
          <p:cNvPr id="8" name="7 Metin kutusu"/>
          <p:cNvSpPr txBox="1"/>
          <p:nvPr/>
        </p:nvSpPr>
        <p:spPr>
          <a:xfrm>
            <a:off x="5292080" y="3717032"/>
            <a:ext cx="15552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/>
              <a:t>pastane</a:t>
            </a:r>
            <a:endParaRPr lang="tr-TR" sz="3200" dirty="0"/>
          </a:p>
        </p:txBody>
      </p:sp>
      <p:sp>
        <p:nvSpPr>
          <p:cNvPr id="9" name="8 Metin kutusu"/>
          <p:cNvSpPr txBox="1"/>
          <p:nvPr/>
        </p:nvSpPr>
        <p:spPr>
          <a:xfrm>
            <a:off x="2680798" y="4653136"/>
            <a:ext cx="3677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>
                <a:latin typeface="Monotype Corsiva" pitchFamily="66" charset="0"/>
              </a:rPr>
              <a:t>İnsanlar </a:t>
            </a:r>
            <a:r>
              <a:rPr lang="tr-TR" sz="2400" dirty="0" smtClean="0">
                <a:solidFill>
                  <a:srgbClr val="FF0000"/>
                </a:solidFill>
                <a:latin typeface="Monotype Corsiva" pitchFamily="66" charset="0"/>
              </a:rPr>
              <a:t>pastane</a:t>
            </a:r>
            <a:r>
              <a:rPr lang="tr-TR" sz="2400" dirty="0" smtClean="0">
                <a:latin typeface="Monotype Corsiva" pitchFamily="66" charset="0"/>
              </a:rPr>
              <a:t>den ne alırlar?</a:t>
            </a:r>
            <a:endParaRPr lang="tr-TR" sz="2400" dirty="0">
              <a:latin typeface="Monotype Corsiva" pitchFamily="66" charset="0"/>
            </a:endParaRPr>
          </a:p>
        </p:txBody>
      </p:sp>
      <p:pic>
        <p:nvPicPr>
          <p:cNvPr id="50178" name="Picture 2" descr="D:\R1-Animasyon\çiçek gif\1329208675_gulen_papatya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9586" y="5643578"/>
            <a:ext cx="47625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330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zan\Desktop\9C98PYCAJ0SWAKCAXD4MM5CANAAI5OCAOVY2TJCAWU4SM6CAQDUIM5CAD67VK2CAYMUQXOCAI3I3X3CAZD98K2CAZ91YOUCAA98LSKCA93AJNGCASPF92DCAQBQ5L2CAZ4EDJVCAVLZKDECAQQ5FU3CA9PHVB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767364"/>
            <a:ext cx="2786082" cy="21615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6 Metin kutusu"/>
          <p:cNvSpPr txBox="1"/>
          <p:nvPr/>
        </p:nvSpPr>
        <p:spPr>
          <a:xfrm>
            <a:off x="2339752" y="3685191"/>
            <a:ext cx="12891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err="1" smtClean="0"/>
              <a:t>ko</a:t>
            </a:r>
            <a:r>
              <a:rPr lang="tr-TR" sz="3200" dirty="0" err="1" smtClean="0">
                <a:solidFill>
                  <a:srgbClr val="00B050"/>
                </a:solidFill>
              </a:rPr>
              <a:t>ms</a:t>
            </a:r>
            <a:r>
              <a:rPr lang="tr-TR" sz="3200" dirty="0" err="1" smtClean="0"/>
              <a:t>er</a:t>
            </a:r>
            <a:endParaRPr lang="tr-TR" sz="3200" dirty="0"/>
          </a:p>
        </p:txBody>
      </p:sp>
      <p:sp>
        <p:nvSpPr>
          <p:cNvPr id="8" name="7 Metin kutusu"/>
          <p:cNvSpPr txBox="1"/>
          <p:nvPr/>
        </p:nvSpPr>
        <p:spPr>
          <a:xfrm>
            <a:off x="5243696" y="3692811"/>
            <a:ext cx="16113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/>
              <a:t>kom</a:t>
            </a:r>
            <a:r>
              <a:rPr lang="tr-TR" sz="3200" dirty="0" smtClean="0">
                <a:solidFill>
                  <a:srgbClr val="FF00FF"/>
                </a:solidFill>
              </a:rPr>
              <a:t>i</a:t>
            </a:r>
            <a:r>
              <a:rPr lang="tr-TR" sz="3200" dirty="0" smtClean="0"/>
              <a:t>ser</a:t>
            </a:r>
            <a:endParaRPr lang="tr-TR" sz="3200" dirty="0"/>
          </a:p>
        </p:txBody>
      </p:sp>
      <p:sp>
        <p:nvSpPr>
          <p:cNvPr id="9" name="8 Metin kutusu"/>
          <p:cNvSpPr txBox="1"/>
          <p:nvPr/>
        </p:nvSpPr>
        <p:spPr>
          <a:xfrm>
            <a:off x="1726132" y="4582192"/>
            <a:ext cx="5989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  <a:latin typeface="Monotype Corsiva" pitchFamily="66" charset="0"/>
              </a:rPr>
              <a:t>Komiser</a:t>
            </a:r>
            <a:r>
              <a:rPr lang="tr-TR" sz="2400" dirty="0" smtClean="0">
                <a:latin typeface="Monotype Corsiva" pitchFamily="66" charset="0"/>
              </a:rPr>
              <a:t> olan babasıyla  okula gelen çocuk ağaç dikti. </a:t>
            </a:r>
            <a:endParaRPr lang="tr-TR" sz="2400" dirty="0">
              <a:latin typeface="Monotype Corsiva" pitchFamily="66" charset="0"/>
            </a:endParaRPr>
          </a:p>
        </p:txBody>
      </p:sp>
      <p:pic>
        <p:nvPicPr>
          <p:cNvPr id="10" name="Picture 2" descr="D:\R1-Animasyon\çiçek gif\1329208675_gulen_papatya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72" y="5572140"/>
            <a:ext cx="47625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592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nazan\Desktop\V1BF3WCAO03BZ7CAZUS0GJCALPO3QACAZCKYFGCA3DPU03CANNWK9UCAE19G55CA57YHVLCANJNFNECAQ8513BCACGBE6ZCAQGO1GSCALR7PTDCANXZ63NCAJ639QNCABRA6OLCAE23X3LCAN0CEQWCA498Q1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946486"/>
            <a:ext cx="2190750" cy="19288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2" name="Picture 4" descr="C:\Users\nazan\Desktop\INOIOJCA7ZWPKFCAUED1SMCA6XYENZCAXF33ZFCAEDPQOQCAQLRYRPCAK0DLZHCAJ0C6EUCA80I0OBCAASV9MWCAFOBB4PCA8DBW5FCAC7X10JCAJJ1HACCANNZTTLCA8S56BXCALMAK2NCA9KQ7P2CA1VI65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946486"/>
            <a:ext cx="2428875" cy="19288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8 Metin kutusu"/>
          <p:cNvSpPr txBox="1"/>
          <p:nvPr/>
        </p:nvSpPr>
        <p:spPr>
          <a:xfrm>
            <a:off x="1619672" y="3686045"/>
            <a:ext cx="17956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err="1" smtClean="0"/>
              <a:t>karn</a:t>
            </a:r>
            <a:r>
              <a:rPr lang="tr-TR" sz="3200" dirty="0" err="1" smtClean="0">
                <a:solidFill>
                  <a:srgbClr val="00B050"/>
                </a:solidFill>
              </a:rPr>
              <a:t>ı</a:t>
            </a:r>
            <a:r>
              <a:rPr lang="tr-TR" sz="3200" dirty="0" err="1" smtClean="0"/>
              <a:t>bahar</a:t>
            </a:r>
            <a:endParaRPr lang="tr-TR" sz="3200" dirty="0"/>
          </a:p>
        </p:txBody>
      </p:sp>
      <p:sp>
        <p:nvSpPr>
          <p:cNvPr id="10" name="9 Metin kutusu"/>
          <p:cNvSpPr txBox="1"/>
          <p:nvPr/>
        </p:nvSpPr>
        <p:spPr>
          <a:xfrm>
            <a:off x="5148064" y="3698492"/>
            <a:ext cx="22124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/>
              <a:t>karnabahar</a:t>
            </a:r>
            <a:endParaRPr lang="tr-TR" sz="3200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1854628" y="4797152"/>
            <a:ext cx="5291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>
                <a:latin typeface="Monotype Corsiva" pitchFamily="66" charset="0"/>
              </a:rPr>
              <a:t>Anneannem </a:t>
            </a:r>
            <a:r>
              <a:rPr lang="tr-TR" sz="2400" dirty="0" smtClean="0">
                <a:solidFill>
                  <a:srgbClr val="FF0000"/>
                </a:solidFill>
                <a:latin typeface="Monotype Corsiva" pitchFamily="66" charset="0"/>
              </a:rPr>
              <a:t>karnabahar</a:t>
            </a:r>
            <a:r>
              <a:rPr lang="tr-TR" sz="2400" dirty="0" smtClean="0">
                <a:latin typeface="Monotype Corsiva" pitchFamily="66" charset="0"/>
              </a:rPr>
              <a:t> yemeğini harika yapar.</a:t>
            </a:r>
            <a:endParaRPr lang="tr-TR" sz="2400" dirty="0">
              <a:latin typeface="Monotype Corsiva" pitchFamily="66" charset="0"/>
            </a:endParaRPr>
          </a:p>
        </p:txBody>
      </p:sp>
      <p:pic>
        <p:nvPicPr>
          <p:cNvPr id="12" name="Picture 2" descr="D:\R1-Animasyon\çiçek gif\1329208675_gulen_papatya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86710" y="5429264"/>
            <a:ext cx="47625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428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azan\Desktop\untitled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833" y="404664"/>
            <a:ext cx="2582954" cy="268292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6 Metin kutusu"/>
          <p:cNvSpPr txBox="1"/>
          <p:nvPr/>
        </p:nvSpPr>
        <p:spPr>
          <a:xfrm>
            <a:off x="2206922" y="3652838"/>
            <a:ext cx="1420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err="1" smtClean="0"/>
              <a:t>prof</a:t>
            </a:r>
            <a:r>
              <a:rPr lang="tr-TR" sz="3200" dirty="0" err="1" smtClean="0">
                <a:solidFill>
                  <a:srgbClr val="00B050"/>
                </a:solidFill>
              </a:rPr>
              <a:t>ö</a:t>
            </a:r>
            <a:r>
              <a:rPr lang="tr-TR" sz="3200" dirty="0" err="1" smtClean="0"/>
              <a:t>sör</a:t>
            </a:r>
            <a:endParaRPr lang="tr-TR" sz="3200" dirty="0"/>
          </a:p>
        </p:txBody>
      </p:sp>
      <p:sp>
        <p:nvSpPr>
          <p:cNvPr id="8" name="7 Metin kutusu"/>
          <p:cNvSpPr txBox="1"/>
          <p:nvPr/>
        </p:nvSpPr>
        <p:spPr>
          <a:xfrm>
            <a:off x="5241351" y="3691667"/>
            <a:ext cx="1651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/>
              <a:t>prof</a:t>
            </a:r>
            <a:r>
              <a:rPr lang="tr-TR" sz="3200" dirty="0" smtClean="0">
                <a:solidFill>
                  <a:srgbClr val="FF00FF"/>
                </a:solidFill>
              </a:rPr>
              <a:t>e</a:t>
            </a:r>
            <a:r>
              <a:rPr lang="tr-TR" sz="3200" dirty="0" smtClean="0"/>
              <a:t>sör</a:t>
            </a:r>
            <a:endParaRPr lang="tr-TR" sz="3200" dirty="0"/>
          </a:p>
        </p:txBody>
      </p:sp>
      <p:sp>
        <p:nvSpPr>
          <p:cNvPr id="9" name="8 Metin kutusu"/>
          <p:cNvSpPr txBox="1"/>
          <p:nvPr/>
        </p:nvSpPr>
        <p:spPr>
          <a:xfrm>
            <a:off x="2285984" y="4613066"/>
            <a:ext cx="4322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>
                <a:latin typeface="Monotype Corsiva" pitchFamily="66" charset="0"/>
              </a:rPr>
              <a:t>Büyüyünce </a:t>
            </a:r>
            <a:r>
              <a:rPr lang="tr-TR" sz="2400" dirty="0" smtClean="0">
                <a:solidFill>
                  <a:srgbClr val="FF0000"/>
                </a:solidFill>
                <a:latin typeface="Monotype Corsiva" pitchFamily="66" charset="0"/>
              </a:rPr>
              <a:t>profesör</a:t>
            </a:r>
            <a:r>
              <a:rPr lang="tr-TR" sz="2400" dirty="0" smtClean="0">
                <a:latin typeface="Monotype Corsiva" pitchFamily="66" charset="0"/>
              </a:rPr>
              <a:t> olmak istiyorum</a:t>
            </a:r>
            <a:r>
              <a:rPr lang="tr-TR" sz="2000" dirty="0" smtClean="0"/>
              <a:t>.</a:t>
            </a:r>
            <a:endParaRPr lang="tr-TR" sz="2000" dirty="0"/>
          </a:p>
        </p:txBody>
      </p:sp>
      <p:pic>
        <p:nvPicPr>
          <p:cNvPr id="10" name="Picture 2" descr="D:\R1-Animasyon\çiçek gif\1329208675_gulen_papatya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48" y="5500702"/>
            <a:ext cx="47625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441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azan\Desktop\LXRUGSCATAB8T0CAF7EGRDCAKCCOOICA3SRYH1CA3ZVERHCAYO00KMCA63LJNLCADWISMMCATEO7XFCAVVVXZ8CA9Q3VZ9CAZC4TP5CA768I17CAX45OJTCA4LUB2NCATEJ7V1CA0HOLZDCAN5H7APCAHS46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5816" y="404664"/>
            <a:ext cx="2870630" cy="24482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6 Metin kutusu"/>
          <p:cNvSpPr txBox="1"/>
          <p:nvPr/>
        </p:nvSpPr>
        <p:spPr>
          <a:xfrm>
            <a:off x="2411760" y="3688457"/>
            <a:ext cx="1422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err="1" smtClean="0"/>
              <a:t>hop</a:t>
            </a:r>
            <a:r>
              <a:rPr lang="tr-TR" sz="3200" dirty="0" err="1" smtClean="0">
                <a:solidFill>
                  <a:srgbClr val="00B050"/>
                </a:solidFill>
              </a:rPr>
              <a:t>ö</a:t>
            </a:r>
            <a:r>
              <a:rPr lang="tr-TR" sz="3200" dirty="0" err="1" smtClean="0"/>
              <a:t>rlör</a:t>
            </a:r>
            <a:endParaRPr lang="tr-TR" sz="3200" dirty="0"/>
          </a:p>
        </p:txBody>
      </p:sp>
      <p:sp>
        <p:nvSpPr>
          <p:cNvPr id="8" name="7 Metin kutusu"/>
          <p:cNvSpPr txBox="1"/>
          <p:nvPr/>
        </p:nvSpPr>
        <p:spPr>
          <a:xfrm>
            <a:off x="4838700" y="3682681"/>
            <a:ext cx="17163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/>
              <a:t>hop</a:t>
            </a:r>
            <a:r>
              <a:rPr lang="tr-TR" sz="3200" dirty="0" smtClean="0">
                <a:solidFill>
                  <a:srgbClr val="FF00FF"/>
                </a:solidFill>
              </a:rPr>
              <a:t>a</a:t>
            </a:r>
            <a:r>
              <a:rPr lang="tr-TR" sz="3200" dirty="0" smtClean="0"/>
              <a:t>rlör</a:t>
            </a:r>
            <a:endParaRPr lang="tr-TR" sz="3200" dirty="0"/>
          </a:p>
        </p:txBody>
      </p:sp>
      <p:sp>
        <p:nvSpPr>
          <p:cNvPr id="9" name="8 Metin kutusu"/>
          <p:cNvSpPr txBox="1"/>
          <p:nvPr/>
        </p:nvSpPr>
        <p:spPr>
          <a:xfrm>
            <a:off x="1043608" y="4759545"/>
            <a:ext cx="7659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>
                <a:latin typeface="Monotype Corsiva" pitchFamily="66" charset="0"/>
              </a:rPr>
              <a:t>Okulumuzun </a:t>
            </a:r>
            <a:r>
              <a:rPr lang="tr-TR" sz="2400" dirty="0" smtClean="0">
                <a:solidFill>
                  <a:srgbClr val="FF0000"/>
                </a:solidFill>
                <a:latin typeface="Monotype Corsiva" pitchFamily="66" charset="0"/>
              </a:rPr>
              <a:t>hoparlör</a:t>
            </a:r>
            <a:r>
              <a:rPr lang="tr-TR" sz="2400" dirty="0" smtClean="0">
                <a:latin typeface="Monotype Corsiva" pitchFamily="66" charset="0"/>
              </a:rPr>
              <a:t> sistemi olduğu için sesleri daha iyi anlıyoruz.</a:t>
            </a:r>
            <a:endParaRPr lang="tr-TR" sz="2400" dirty="0">
              <a:latin typeface="Monotype Corsiva" pitchFamily="66" charset="0"/>
            </a:endParaRPr>
          </a:p>
        </p:txBody>
      </p:sp>
      <p:pic>
        <p:nvPicPr>
          <p:cNvPr id="10" name="Picture 2" descr="D:\R1-Animasyon\çiçek gif\1329208675_gulen_papatya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2" y="5643578"/>
            <a:ext cx="47625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830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zan\Desktop\6LY558CASJ8AF3CAO72CEXCAUHV4WGCA16PY1LCAJIMR5SCAA8MDFUCAAXECFBCAJCJN5ICA17H7GBCAEVMSHICA8F86PLCAZLFFIACA20XQ5XCAJT3UOYCAN63B94CAHFNSDECALFO2J9CAGT90PYCAQLJ7B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3016" y="785794"/>
            <a:ext cx="3143272" cy="22145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5 Metin kutusu"/>
          <p:cNvSpPr txBox="1"/>
          <p:nvPr/>
        </p:nvSpPr>
        <p:spPr>
          <a:xfrm>
            <a:off x="2326720" y="3686912"/>
            <a:ext cx="10839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err="1" smtClean="0"/>
              <a:t>sü</a:t>
            </a:r>
            <a:r>
              <a:rPr lang="tr-TR" sz="3200" dirty="0" err="1" smtClean="0">
                <a:solidFill>
                  <a:srgbClr val="00B050"/>
                </a:solidFill>
              </a:rPr>
              <a:t>pr</a:t>
            </a:r>
            <a:r>
              <a:rPr lang="tr-TR" sz="3200" dirty="0" err="1" smtClean="0"/>
              <a:t>iz</a:t>
            </a:r>
            <a:endParaRPr lang="tr-TR" sz="3200" dirty="0"/>
          </a:p>
        </p:txBody>
      </p:sp>
      <p:sp>
        <p:nvSpPr>
          <p:cNvPr id="7" name="6 Metin kutusu"/>
          <p:cNvSpPr txBox="1"/>
          <p:nvPr/>
        </p:nvSpPr>
        <p:spPr>
          <a:xfrm>
            <a:off x="5574020" y="3686911"/>
            <a:ext cx="1443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/>
              <a:t>sü</a:t>
            </a:r>
            <a:r>
              <a:rPr lang="tr-TR" sz="3200" dirty="0" smtClean="0">
                <a:solidFill>
                  <a:srgbClr val="FF00FF"/>
                </a:solidFill>
              </a:rPr>
              <a:t>rpr</a:t>
            </a:r>
            <a:r>
              <a:rPr lang="tr-TR" sz="3200" dirty="0" smtClean="0"/>
              <a:t>iz</a:t>
            </a:r>
            <a:endParaRPr lang="tr-TR" sz="3200" dirty="0"/>
          </a:p>
        </p:txBody>
      </p:sp>
      <p:sp>
        <p:nvSpPr>
          <p:cNvPr id="8" name="7 Metin kutusu"/>
          <p:cNvSpPr txBox="1"/>
          <p:nvPr/>
        </p:nvSpPr>
        <p:spPr>
          <a:xfrm>
            <a:off x="2627790" y="4653136"/>
            <a:ext cx="3882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>
                <a:latin typeface="Monotype Corsiva" pitchFamily="66" charset="0"/>
              </a:rPr>
              <a:t>Marketten </a:t>
            </a:r>
            <a:r>
              <a:rPr lang="tr-TR" sz="2400" dirty="0" smtClean="0">
                <a:solidFill>
                  <a:srgbClr val="FF0000"/>
                </a:solidFill>
                <a:latin typeface="Monotype Corsiva" pitchFamily="66" charset="0"/>
              </a:rPr>
              <a:t>sürpriz</a:t>
            </a:r>
            <a:r>
              <a:rPr lang="tr-TR" sz="2400" dirty="0" smtClean="0">
                <a:latin typeface="Monotype Corsiva" pitchFamily="66" charset="0"/>
              </a:rPr>
              <a:t> yumurta aldım.</a:t>
            </a:r>
            <a:endParaRPr lang="tr-TR" sz="2400" dirty="0">
              <a:latin typeface="Monotype Corsiva" pitchFamily="66" charset="0"/>
            </a:endParaRPr>
          </a:p>
        </p:txBody>
      </p:sp>
      <p:pic>
        <p:nvPicPr>
          <p:cNvPr id="9" name="Picture 2" descr="D:\R1-Animasyon\çiçek gif\1329208675_gulen_papatya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2" y="5643578"/>
            <a:ext cx="47625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024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zan\Desktop\saklambaç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07600" y="790972"/>
            <a:ext cx="3357586" cy="2423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6 Metin kutusu"/>
          <p:cNvSpPr txBox="1"/>
          <p:nvPr/>
        </p:nvSpPr>
        <p:spPr>
          <a:xfrm>
            <a:off x="2056245" y="3645187"/>
            <a:ext cx="17027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err="1" smtClean="0"/>
              <a:t>sakla</a:t>
            </a:r>
            <a:r>
              <a:rPr lang="tr-TR" sz="3200" dirty="0" err="1" smtClean="0">
                <a:solidFill>
                  <a:srgbClr val="00B050"/>
                </a:solidFill>
              </a:rPr>
              <a:t>n</a:t>
            </a:r>
            <a:r>
              <a:rPr lang="tr-TR" sz="3200" dirty="0" err="1" smtClean="0"/>
              <a:t>baç</a:t>
            </a:r>
            <a:endParaRPr lang="tr-TR" sz="3200" dirty="0"/>
          </a:p>
        </p:txBody>
      </p:sp>
      <p:sp>
        <p:nvSpPr>
          <p:cNvPr id="8" name="7 Metin kutusu"/>
          <p:cNvSpPr txBox="1"/>
          <p:nvPr/>
        </p:nvSpPr>
        <p:spPr>
          <a:xfrm>
            <a:off x="5072065" y="3686552"/>
            <a:ext cx="20521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/>
              <a:t>sakla</a:t>
            </a:r>
            <a:r>
              <a:rPr lang="tr-TR" sz="3200" dirty="0" smtClean="0">
                <a:solidFill>
                  <a:srgbClr val="FF00FF"/>
                </a:solidFill>
              </a:rPr>
              <a:t>m</a:t>
            </a:r>
            <a:r>
              <a:rPr lang="tr-TR" sz="3200" dirty="0" smtClean="0"/>
              <a:t>baç</a:t>
            </a:r>
            <a:endParaRPr lang="tr-TR" sz="3200" dirty="0"/>
          </a:p>
        </p:txBody>
      </p:sp>
      <p:sp>
        <p:nvSpPr>
          <p:cNvPr id="9" name="8 Metin kutusu"/>
          <p:cNvSpPr txBox="1"/>
          <p:nvPr/>
        </p:nvSpPr>
        <p:spPr>
          <a:xfrm>
            <a:off x="1613464" y="4731401"/>
            <a:ext cx="5945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>
                <a:latin typeface="Monotype Corsiva" pitchFamily="66" charset="0"/>
              </a:rPr>
              <a:t>Ahmet ve Emir en çok </a:t>
            </a:r>
            <a:r>
              <a:rPr lang="tr-TR" sz="2400" dirty="0" smtClean="0">
                <a:solidFill>
                  <a:srgbClr val="C00000"/>
                </a:solidFill>
                <a:latin typeface="Monotype Corsiva" pitchFamily="66" charset="0"/>
              </a:rPr>
              <a:t>saklambaç </a:t>
            </a:r>
            <a:r>
              <a:rPr lang="tr-TR" sz="2400" dirty="0" smtClean="0">
                <a:latin typeface="Monotype Corsiva" pitchFamily="66" charset="0"/>
              </a:rPr>
              <a:t>oyununu seviyorlar</a:t>
            </a:r>
            <a:r>
              <a:rPr lang="tr-TR" sz="2000" dirty="0" smtClean="0"/>
              <a:t>.</a:t>
            </a:r>
            <a:endParaRPr lang="tr-TR" sz="2000" dirty="0"/>
          </a:p>
        </p:txBody>
      </p:sp>
      <p:pic>
        <p:nvPicPr>
          <p:cNvPr id="10" name="Picture 2" descr="D:\R1-Animasyon\çiçek gif\1329208675_gulen_papatya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2" y="5643578"/>
            <a:ext cx="47625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554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2421394" y="3645784"/>
            <a:ext cx="13083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/>
              <a:t>uçu</a:t>
            </a:r>
            <a:r>
              <a:rPr lang="tr-TR" sz="3200" dirty="0" smtClean="0">
                <a:solidFill>
                  <a:srgbClr val="00B050"/>
                </a:solidFill>
              </a:rPr>
              <a:t>rm</a:t>
            </a:r>
            <a:r>
              <a:rPr lang="tr-TR" sz="3200" dirty="0" smtClean="0"/>
              <a:t>a</a:t>
            </a:r>
            <a:endParaRPr lang="tr-TR" sz="3200" dirty="0"/>
          </a:p>
        </p:txBody>
      </p:sp>
      <p:sp>
        <p:nvSpPr>
          <p:cNvPr id="7" name="Metin kutusu 6"/>
          <p:cNvSpPr txBox="1"/>
          <p:nvPr/>
        </p:nvSpPr>
        <p:spPr>
          <a:xfrm>
            <a:off x="5272197" y="3660256"/>
            <a:ext cx="16962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/>
              <a:t>uçu</a:t>
            </a:r>
            <a:r>
              <a:rPr lang="tr-TR" sz="3200" dirty="0" smtClean="0">
                <a:solidFill>
                  <a:srgbClr val="FF00FF"/>
                </a:solidFill>
              </a:rPr>
              <a:t>rtm</a:t>
            </a:r>
            <a:r>
              <a:rPr lang="tr-TR" sz="3200" dirty="0" smtClean="0"/>
              <a:t>a</a:t>
            </a:r>
            <a:endParaRPr lang="tr-TR" sz="3200" dirty="0"/>
          </a:p>
        </p:txBody>
      </p:sp>
      <p:sp>
        <p:nvSpPr>
          <p:cNvPr id="8" name="Metin kutusu 7"/>
          <p:cNvSpPr txBox="1"/>
          <p:nvPr/>
        </p:nvSpPr>
        <p:spPr>
          <a:xfrm>
            <a:off x="2267895" y="4629497"/>
            <a:ext cx="4900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>
                <a:latin typeface="Monotype Corsiva" pitchFamily="66" charset="0"/>
              </a:rPr>
              <a:t>Çocuklar </a:t>
            </a:r>
            <a:r>
              <a:rPr lang="tr-TR" sz="2400" dirty="0" smtClean="0">
                <a:solidFill>
                  <a:srgbClr val="FF0000"/>
                </a:solidFill>
                <a:latin typeface="Monotype Corsiva" pitchFamily="66" charset="0"/>
              </a:rPr>
              <a:t>uçurtma</a:t>
            </a:r>
            <a:r>
              <a:rPr lang="tr-TR" sz="2400" dirty="0" smtClean="0">
                <a:latin typeface="Monotype Corsiva" pitchFamily="66" charset="0"/>
              </a:rPr>
              <a:t> ile oynamayı çok severler.</a:t>
            </a:r>
            <a:endParaRPr lang="tr-TR" sz="2400" dirty="0">
              <a:latin typeface="Monotype Corsiva" pitchFamily="66" charset="0"/>
            </a:endParaRPr>
          </a:p>
        </p:txBody>
      </p:sp>
      <p:pic>
        <p:nvPicPr>
          <p:cNvPr id="10" name="Picture 2" descr="D:\R1-Animasyon\çiçek gif\1329208675_gulen_papaty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20089" y="5733256"/>
            <a:ext cx="476250" cy="457200"/>
          </a:xfrm>
          <a:prstGeom prst="rect">
            <a:avLst/>
          </a:prstGeom>
          <a:noFill/>
        </p:spPr>
      </p:pic>
      <p:pic>
        <p:nvPicPr>
          <p:cNvPr id="2050" name="Picture 2" descr="http://www.yenilikleronline.com/wp-content/uploads/2012/04/ucurtma-senli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997" y="260649"/>
            <a:ext cx="4500498" cy="27363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54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DELL\Desktop\imagesCAJWHZU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090" y="820712"/>
            <a:ext cx="2362200" cy="203715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DELL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461" y="815776"/>
            <a:ext cx="2066925" cy="203715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2123728" y="3708321"/>
            <a:ext cx="1007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err="1" smtClean="0"/>
              <a:t>t</a:t>
            </a:r>
            <a:r>
              <a:rPr lang="tr-TR" sz="3200" dirty="0" err="1" smtClean="0">
                <a:solidFill>
                  <a:srgbClr val="00B050"/>
                </a:solidFill>
              </a:rPr>
              <a:t>ı</a:t>
            </a:r>
            <a:r>
              <a:rPr lang="tr-TR" sz="3200" dirty="0" err="1" smtClean="0"/>
              <a:t>rafik</a:t>
            </a:r>
            <a:endParaRPr lang="tr-TR" sz="3200" dirty="0"/>
          </a:p>
        </p:txBody>
      </p:sp>
      <p:sp>
        <p:nvSpPr>
          <p:cNvPr id="8" name="Metin kutusu 7"/>
          <p:cNvSpPr txBox="1"/>
          <p:nvPr/>
        </p:nvSpPr>
        <p:spPr>
          <a:xfrm>
            <a:off x="5437419" y="3692322"/>
            <a:ext cx="11494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>
                <a:solidFill>
                  <a:srgbClr val="FF00FF"/>
                </a:solidFill>
              </a:rPr>
              <a:t>tr</a:t>
            </a:r>
            <a:r>
              <a:rPr lang="tr-TR" sz="3200" dirty="0" smtClean="0"/>
              <a:t>afik</a:t>
            </a:r>
            <a:endParaRPr lang="tr-TR" sz="3200" dirty="0"/>
          </a:p>
        </p:txBody>
      </p:sp>
      <p:sp>
        <p:nvSpPr>
          <p:cNvPr id="9" name="Metin kutusu 8"/>
          <p:cNvSpPr txBox="1"/>
          <p:nvPr/>
        </p:nvSpPr>
        <p:spPr>
          <a:xfrm>
            <a:off x="1835696" y="4754761"/>
            <a:ext cx="5505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  <a:latin typeface="Monotype Corsiva" pitchFamily="66" charset="0"/>
              </a:rPr>
              <a:t>Trafik</a:t>
            </a:r>
            <a:r>
              <a:rPr lang="tr-TR" sz="2400" dirty="0" smtClean="0">
                <a:latin typeface="Monotype Corsiva" pitchFamily="66" charset="0"/>
              </a:rPr>
              <a:t> kurallarına uyalım, uymayanları uyaralım.</a:t>
            </a:r>
            <a:endParaRPr lang="tr-TR" sz="2400" dirty="0">
              <a:latin typeface="Monotype Corsiva" pitchFamily="66" charset="0"/>
            </a:endParaRPr>
          </a:p>
        </p:txBody>
      </p:sp>
      <p:pic>
        <p:nvPicPr>
          <p:cNvPr id="7" name="Picture 2" descr="D:\R1-Animasyon\çiçek gif\1329208675_gulen_papatya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72462" y="5877272"/>
            <a:ext cx="47625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466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nazan\Desktop\trak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480439"/>
            <a:ext cx="3722662" cy="24278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7 Metin kutusu"/>
          <p:cNvSpPr txBox="1"/>
          <p:nvPr/>
        </p:nvSpPr>
        <p:spPr>
          <a:xfrm>
            <a:off x="2625703" y="3701792"/>
            <a:ext cx="1231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err="1" smtClean="0">
                <a:solidFill>
                  <a:srgbClr val="FFC000"/>
                </a:solidFill>
              </a:rPr>
              <a:t>t</a:t>
            </a:r>
            <a:r>
              <a:rPr lang="tr-TR" sz="3200" dirty="0" err="1" smtClean="0">
                <a:solidFill>
                  <a:srgbClr val="00B050"/>
                </a:solidFill>
              </a:rPr>
              <a:t>ı</a:t>
            </a:r>
            <a:r>
              <a:rPr lang="tr-TR" sz="3200" dirty="0" err="1" smtClean="0">
                <a:solidFill>
                  <a:srgbClr val="FFC000"/>
                </a:solidFill>
              </a:rPr>
              <a:t>raktör</a:t>
            </a:r>
            <a:endParaRPr lang="tr-TR" sz="3200" dirty="0">
              <a:solidFill>
                <a:srgbClr val="FFC000"/>
              </a:solidFill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5432114" y="3686551"/>
            <a:ext cx="11384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>
                <a:solidFill>
                  <a:srgbClr val="FF33CC"/>
                </a:solidFill>
              </a:rPr>
              <a:t>tr</a:t>
            </a:r>
            <a:r>
              <a:rPr lang="tr-TR" sz="3200" dirty="0" smtClean="0"/>
              <a:t>aktör</a:t>
            </a:r>
            <a:endParaRPr lang="tr-TR" sz="3200" dirty="0"/>
          </a:p>
        </p:txBody>
      </p:sp>
      <p:sp>
        <p:nvSpPr>
          <p:cNvPr id="5" name="4 Metin kutusu"/>
          <p:cNvSpPr txBox="1"/>
          <p:nvPr/>
        </p:nvSpPr>
        <p:spPr>
          <a:xfrm>
            <a:off x="2632559" y="4653136"/>
            <a:ext cx="3932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>
                <a:latin typeface="Monotype Corsiva" pitchFamily="66" charset="0"/>
              </a:rPr>
              <a:t>Tarlayı çiftçiler </a:t>
            </a:r>
            <a:r>
              <a:rPr lang="tr-TR" sz="2400" dirty="0" smtClean="0">
                <a:solidFill>
                  <a:srgbClr val="FF0000"/>
                </a:solidFill>
                <a:latin typeface="Monotype Corsiva" pitchFamily="66" charset="0"/>
              </a:rPr>
              <a:t>traktör</a:t>
            </a:r>
            <a:r>
              <a:rPr lang="tr-TR" sz="2400" dirty="0" smtClean="0">
                <a:latin typeface="Monotype Corsiva" pitchFamily="66" charset="0"/>
              </a:rPr>
              <a:t> ile sürerler</a:t>
            </a:r>
            <a:r>
              <a:rPr lang="tr-TR" sz="2000" dirty="0" smtClean="0"/>
              <a:t>.</a:t>
            </a:r>
            <a:endParaRPr lang="tr-TR" sz="2000" dirty="0"/>
          </a:p>
        </p:txBody>
      </p:sp>
      <p:pic>
        <p:nvPicPr>
          <p:cNvPr id="40962" name="Picture 2" descr="D:\R1-Animasyon\çiçek gif\1329208675_gulen_papatya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2" y="5857892"/>
            <a:ext cx="47625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554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DELL\Desktop\ktraş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46261"/>
            <a:ext cx="2664296" cy="1800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DELL\Desktop\traş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2426350" cy="18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783010" y="2755404"/>
            <a:ext cx="7457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err="1" smtClean="0">
                <a:solidFill>
                  <a:schemeClr val="accent2"/>
                </a:solidFill>
              </a:rPr>
              <a:t>tr</a:t>
            </a:r>
            <a:r>
              <a:rPr lang="tr-TR" sz="3200" dirty="0" err="1" smtClean="0"/>
              <a:t>aş</a:t>
            </a:r>
            <a:endParaRPr lang="tr-TR" sz="3200" dirty="0"/>
          </a:p>
        </p:txBody>
      </p:sp>
      <p:sp>
        <p:nvSpPr>
          <p:cNvPr id="7" name="Metin kutusu 6"/>
          <p:cNvSpPr txBox="1"/>
          <p:nvPr/>
        </p:nvSpPr>
        <p:spPr>
          <a:xfrm>
            <a:off x="2743225" y="2775780"/>
            <a:ext cx="8386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>
                <a:solidFill>
                  <a:srgbClr val="FFC000"/>
                </a:solidFill>
              </a:rPr>
              <a:t>t</a:t>
            </a:r>
            <a:r>
              <a:rPr lang="tr-TR" sz="3200" dirty="0" smtClean="0">
                <a:solidFill>
                  <a:srgbClr val="FF33CC"/>
                </a:solidFill>
              </a:rPr>
              <a:t>ı</a:t>
            </a:r>
            <a:r>
              <a:rPr lang="tr-TR" sz="3200" dirty="0" smtClean="0">
                <a:solidFill>
                  <a:srgbClr val="FFC000"/>
                </a:solidFill>
              </a:rPr>
              <a:t>r</a:t>
            </a:r>
            <a:r>
              <a:rPr lang="tr-TR" sz="3200" dirty="0" smtClean="0"/>
              <a:t>aş</a:t>
            </a:r>
            <a:endParaRPr lang="tr-TR" sz="3200" dirty="0"/>
          </a:p>
        </p:txBody>
      </p:sp>
      <p:sp>
        <p:nvSpPr>
          <p:cNvPr id="10" name="Metin kutusu 9"/>
          <p:cNvSpPr txBox="1"/>
          <p:nvPr/>
        </p:nvSpPr>
        <p:spPr>
          <a:xfrm>
            <a:off x="6732240" y="5752092"/>
            <a:ext cx="17379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/>
              <a:t>kalem</a:t>
            </a:r>
            <a:r>
              <a:rPr lang="tr-TR" sz="3200" dirty="0" smtClean="0">
                <a:solidFill>
                  <a:srgbClr val="FFC000"/>
                </a:solidFill>
              </a:rPr>
              <a:t>t</a:t>
            </a:r>
            <a:r>
              <a:rPr lang="tr-TR" sz="3200" dirty="0" smtClean="0">
                <a:solidFill>
                  <a:srgbClr val="FF33CC"/>
                </a:solidFill>
              </a:rPr>
              <a:t>ı</a:t>
            </a:r>
            <a:r>
              <a:rPr lang="tr-TR" sz="3200" dirty="0" smtClean="0">
                <a:solidFill>
                  <a:srgbClr val="FFC000"/>
                </a:solidFill>
              </a:rPr>
              <a:t>r</a:t>
            </a:r>
            <a:r>
              <a:rPr lang="tr-TR" sz="3200" dirty="0" smtClean="0"/>
              <a:t>aş</a:t>
            </a:r>
            <a:endParaRPr lang="tr-TR" sz="3200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4644008" y="5733256"/>
            <a:ext cx="16450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err="1" smtClean="0"/>
              <a:t>kalem</a:t>
            </a:r>
            <a:r>
              <a:rPr lang="tr-TR" sz="3200" dirty="0" err="1" smtClean="0">
                <a:solidFill>
                  <a:schemeClr val="accent2"/>
                </a:solidFill>
              </a:rPr>
              <a:t>tr</a:t>
            </a:r>
            <a:r>
              <a:rPr lang="tr-TR" sz="3200" dirty="0" err="1" smtClean="0"/>
              <a:t>aş</a:t>
            </a:r>
            <a:endParaRPr lang="tr-TR" sz="3200" dirty="0"/>
          </a:p>
        </p:txBody>
      </p:sp>
      <p:pic>
        <p:nvPicPr>
          <p:cNvPr id="8" name="Picture 2" descr="D:\R1-Animasyon\çiçek gif\1329208675_gulen_papatya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118" y="5797043"/>
            <a:ext cx="47625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693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683568" y="548680"/>
            <a:ext cx="79248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 smtClean="0">
                <a:latin typeface="Monotype Corsiva" pitchFamily="66" charset="0"/>
              </a:rPr>
              <a:t>	</a:t>
            </a:r>
          </a:p>
          <a:p>
            <a:pPr marL="0" indent="0">
              <a:buNone/>
            </a:pPr>
            <a:r>
              <a:rPr lang="tr-TR" sz="2400" dirty="0">
                <a:latin typeface="Monotype Corsiva" pitchFamily="66" charset="0"/>
              </a:rPr>
              <a:t>	</a:t>
            </a:r>
            <a:r>
              <a:rPr lang="tr-TR" sz="2400" dirty="0" smtClean="0">
                <a:latin typeface="Monotype Corsiva" pitchFamily="66" charset="0"/>
              </a:rPr>
              <a:t>1- Aşağıdakilerden hangisinde yazım hatası vardır?</a:t>
            </a:r>
          </a:p>
          <a:p>
            <a:pPr marL="2171700" lvl="5" indent="0">
              <a:buNone/>
            </a:pPr>
            <a:r>
              <a:rPr lang="tr-TR" sz="2400" dirty="0">
                <a:latin typeface="Monotype Corsiva" pitchFamily="66" charset="0"/>
              </a:rPr>
              <a:t>	</a:t>
            </a:r>
            <a:r>
              <a:rPr lang="tr-TR" sz="2400" dirty="0" smtClean="0">
                <a:latin typeface="Monotype Corsiva" pitchFamily="66" charset="0"/>
              </a:rPr>
              <a:t>A )  eczane</a:t>
            </a:r>
          </a:p>
          <a:p>
            <a:pPr marL="2171700" lvl="5" indent="0">
              <a:buNone/>
            </a:pPr>
            <a:r>
              <a:rPr lang="tr-TR" sz="2400" dirty="0" smtClean="0">
                <a:latin typeface="Monotype Corsiva" pitchFamily="66" charset="0"/>
              </a:rPr>
              <a:t>	B )  hastane</a:t>
            </a:r>
          </a:p>
          <a:p>
            <a:pPr marL="2171700" lvl="5" indent="0">
              <a:buNone/>
            </a:pPr>
            <a:r>
              <a:rPr lang="tr-TR" sz="2400" dirty="0" smtClean="0">
                <a:latin typeface="Monotype Corsiva" pitchFamily="66" charset="0"/>
              </a:rPr>
              <a:t>	C )  </a:t>
            </a:r>
            <a:r>
              <a:rPr lang="tr-TR" sz="2400" dirty="0" err="1" smtClean="0">
                <a:latin typeface="Monotype Corsiva" pitchFamily="66" charset="0"/>
              </a:rPr>
              <a:t>pastahane</a:t>
            </a:r>
            <a:endParaRPr lang="tr-TR" sz="2400" dirty="0">
              <a:latin typeface="Monotype Corsiva" pitchFamily="66" charset="0"/>
            </a:endParaRPr>
          </a:p>
        </p:txBody>
      </p:sp>
      <p:sp>
        <p:nvSpPr>
          <p:cNvPr id="4" name="Akış Çizelgesi: Bağlayıcı 3"/>
          <p:cNvSpPr/>
          <p:nvPr/>
        </p:nvSpPr>
        <p:spPr>
          <a:xfrm>
            <a:off x="3453992" y="2618584"/>
            <a:ext cx="457200" cy="457200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Picture 2" descr="D:\R1-Animasyon\çiçek gif\1329208675_gulen_papaty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2" y="5877272"/>
            <a:ext cx="47625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30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683568" y="476672"/>
            <a:ext cx="7924800" cy="4114800"/>
          </a:xfrm>
        </p:spPr>
        <p:txBody>
          <a:bodyPr/>
          <a:lstStyle/>
          <a:p>
            <a:endParaRPr lang="tr-TR" dirty="0" smtClean="0"/>
          </a:p>
          <a:p>
            <a:pPr marL="457200" lvl="1" indent="0">
              <a:buNone/>
            </a:pPr>
            <a:r>
              <a:rPr lang="tr-TR" sz="2400" dirty="0" smtClean="0">
                <a:latin typeface="Monotype Corsiva" pitchFamily="66" charset="0"/>
              </a:rPr>
              <a:t>  Aşağıdaki kelimelerden  hangisinin yazımı doğrudur?</a:t>
            </a:r>
          </a:p>
          <a:p>
            <a:pPr marL="2743200" lvl="6" indent="0">
              <a:buNone/>
            </a:pPr>
            <a:r>
              <a:rPr lang="tr-TR" sz="2400" dirty="0" smtClean="0">
                <a:latin typeface="Monotype Corsiva" pitchFamily="66" charset="0"/>
              </a:rPr>
              <a:t> A )  </a:t>
            </a:r>
            <a:r>
              <a:rPr lang="tr-TR" sz="2400" dirty="0" err="1" smtClean="0">
                <a:latin typeface="Monotype Corsiva" pitchFamily="66" charset="0"/>
              </a:rPr>
              <a:t>tıraktör</a:t>
            </a:r>
            <a:endParaRPr lang="tr-TR" sz="2400" dirty="0" smtClean="0">
              <a:latin typeface="Monotype Corsiva" pitchFamily="66" charset="0"/>
            </a:endParaRPr>
          </a:p>
          <a:p>
            <a:pPr marL="2743200" lvl="6" indent="0">
              <a:buNone/>
            </a:pPr>
            <a:r>
              <a:rPr lang="tr-TR" sz="2400" dirty="0" smtClean="0">
                <a:latin typeface="Monotype Corsiva" pitchFamily="66" charset="0"/>
              </a:rPr>
              <a:t> B )  tırnak</a:t>
            </a:r>
          </a:p>
          <a:p>
            <a:pPr marL="2743200" lvl="6" indent="0">
              <a:buNone/>
            </a:pPr>
            <a:r>
              <a:rPr lang="tr-TR" sz="2400" dirty="0">
                <a:latin typeface="Monotype Corsiva" pitchFamily="66" charset="0"/>
              </a:rPr>
              <a:t> </a:t>
            </a:r>
            <a:r>
              <a:rPr lang="tr-TR" sz="2400" dirty="0" smtClean="0">
                <a:latin typeface="Monotype Corsiva" pitchFamily="66" charset="0"/>
              </a:rPr>
              <a:t>C )  </a:t>
            </a:r>
            <a:r>
              <a:rPr lang="tr-TR" sz="2400" dirty="0" err="1" smtClean="0">
                <a:latin typeface="Monotype Corsiva" pitchFamily="66" charset="0"/>
              </a:rPr>
              <a:t>tırafik</a:t>
            </a:r>
            <a:r>
              <a:rPr lang="tr-TR" sz="2400" dirty="0" smtClean="0">
                <a:latin typeface="Monotype Corsiva" pitchFamily="66" charset="0"/>
              </a:rPr>
              <a:t> </a:t>
            </a:r>
            <a:endParaRPr lang="tr-TR" sz="2400" dirty="0">
              <a:latin typeface="Monotype Corsiva" pitchFamily="66" charset="0"/>
            </a:endParaRPr>
          </a:p>
        </p:txBody>
      </p:sp>
      <p:sp>
        <p:nvSpPr>
          <p:cNvPr id="4" name="Akış Çizelgesi: Bağlayıcı 3"/>
          <p:cNvSpPr/>
          <p:nvPr/>
        </p:nvSpPr>
        <p:spPr>
          <a:xfrm>
            <a:off x="3519176" y="1916832"/>
            <a:ext cx="457200" cy="457200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Picture 2" descr="D:\R1-Animasyon\çiçek gif\1329208675_gulen_papaty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2" y="5857892"/>
            <a:ext cx="47625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202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683568" y="620688"/>
            <a:ext cx="7924800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 smtClean="0">
                <a:latin typeface="Monotype Corsiva" pitchFamily="66" charset="0"/>
              </a:rPr>
              <a:t>	</a:t>
            </a:r>
          </a:p>
          <a:p>
            <a:pPr marL="0" indent="0">
              <a:buNone/>
            </a:pPr>
            <a:r>
              <a:rPr lang="tr-TR" sz="2400" dirty="0" smtClean="0">
                <a:latin typeface="Monotype Corsiva" pitchFamily="66" charset="0"/>
              </a:rPr>
              <a:t>  3- Aşağıdaki  görsellerden hangisinde yazılım hatası  yapılmamıştır?</a:t>
            </a:r>
          </a:p>
          <a:p>
            <a:pPr marL="0" indent="0">
              <a:buNone/>
            </a:pPr>
            <a:r>
              <a:rPr lang="tr-TR" sz="2400" dirty="0">
                <a:latin typeface="Monotype Corsiva" pitchFamily="66" charset="0"/>
              </a:rPr>
              <a:t> </a:t>
            </a:r>
            <a:r>
              <a:rPr lang="tr-TR" sz="2400" dirty="0" smtClean="0">
                <a:latin typeface="Monotype Corsiva" pitchFamily="66" charset="0"/>
              </a:rPr>
              <a:t>            A )</a:t>
            </a:r>
          </a:p>
          <a:p>
            <a:pPr marL="0" indent="0">
              <a:buNone/>
            </a:pPr>
            <a:endParaRPr lang="tr-TR" sz="2800" dirty="0">
              <a:latin typeface="Monotype Corsiva" pitchFamily="66" charset="0"/>
            </a:endParaRPr>
          </a:p>
          <a:p>
            <a:pPr marL="0" indent="0">
              <a:buNone/>
            </a:pPr>
            <a:r>
              <a:rPr lang="tr-TR" sz="2400" dirty="0" smtClean="0">
                <a:latin typeface="Monotype Corsiva" pitchFamily="66" charset="0"/>
              </a:rPr>
              <a:t>             B )</a:t>
            </a:r>
          </a:p>
        </p:txBody>
      </p:sp>
      <p:pic>
        <p:nvPicPr>
          <p:cNvPr id="4" name="Picture 2" descr="http://www.yenilikleronline.com/wp-content/uploads/2012/04/ucurtma-senli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216" y="2924944"/>
            <a:ext cx="948132" cy="8640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nazan\Desktop\untitled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79244" y="1772816"/>
            <a:ext cx="936104" cy="9361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4" descr="C:\Users\nazan\Desktop\INOIOJCA7ZWPKFCAUED1SMCA6XYENZCAXF33ZFCAEDPQOQCAQLRYRPCAK0DLZHCAJ0C6EUCA80I0OBCAASV9MWCAFOBB4PCA8DBW5FCAC7X10JCAJJ1HACCANNZTTLCA8S56BXCALMAK2NCA9KQ7P2CA1VI65P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7216" y="4005064"/>
            <a:ext cx="936104" cy="826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Sağ Ok 6"/>
          <p:cNvSpPr/>
          <p:nvPr/>
        </p:nvSpPr>
        <p:spPr>
          <a:xfrm>
            <a:off x="3563888" y="2132856"/>
            <a:ext cx="1008112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Sağ Ok 7"/>
          <p:cNvSpPr/>
          <p:nvPr/>
        </p:nvSpPr>
        <p:spPr>
          <a:xfrm>
            <a:off x="3585612" y="4358621"/>
            <a:ext cx="1008112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Sağ Ok 8"/>
          <p:cNvSpPr/>
          <p:nvPr/>
        </p:nvSpPr>
        <p:spPr>
          <a:xfrm>
            <a:off x="3563888" y="3284984"/>
            <a:ext cx="1008112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Metin kutusu 9"/>
          <p:cNvSpPr txBox="1"/>
          <p:nvPr/>
        </p:nvSpPr>
        <p:spPr>
          <a:xfrm>
            <a:off x="4788024" y="1938027"/>
            <a:ext cx="1138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>
                <a:latin typeface="Monotype Corsiva" pitchFamily="66" charset="0"/>
              </a:rPr>
              <a:t> </a:t>
            </a:r>
            <a:r>
              <a:rPr lang="tr-TR" sz="2400" dirty="0" err="1" smtClean="0">
                <a:latin typeface="Monotype Corsiva" pitchFamily="66" charset="0"/>
              </a:rPr>
              <a:t>profösör</a:t>
            </a:r>
            <a:endParaRPr lang="tr-TR" sz="2400" dirty="0">
              <a:latin typeface="Monotype Corsiva" pitchFamily="66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4821686" y="3054151"/>
            <a:ext cx="1082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>
                <a:latin typeface="Monotype Corsiva" pitchFamily="66" charset="0"/>
              </a:rPr>
              <a:t>uçurtma</a:t>
            </a:r>
            <a:endParaRPr lang="tr-TR" sz="2400" dirty="0">
              <a:latin typeface="Monotype Corsiva" pitchFamily="66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4821686" y="4149080"/>
            <a:ext cx="1374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err="1" smtClean="0">
                <a:latin typeface="Monotype Corsiva" pitchFamily="66" charset="0"/>
              </a:rPr>
              <a:t>karnıbahar</a:t>
            </a:r>
            <a:endParaRPr lang="tr-TR" sz="2400" dirty="0">
              <a:latin typeface="Monotype Corsiva" pitchFamily="66" charset="0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1691680" y="3995165"/>
            <a:ext cx="479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>
                <a:latin typeface="Monotype Corsiva" pitchFamily="66" charset="0"/>
              </a:rPr>
              <a:t>C )</a:t>
            </a:r>
            <a:endParaRPr lang="tr-TR" sz="2400" dirty="0">
              <a:latin typeface="Monotype Corsiva" pitchFamily="66" charset="0"/>
            </a:endParaRPr>
          </a:p>
        </p:txBody>
      </p:sp>
      <p:sp>
        <p:nvSpPr>
          <p:cNvPr id="14" name="Akış Çizelgesi: Bağlayıcı 13"/>
          <p:cNvSpPr/>
          <p:nvPr/>
        </p:nvSpPr>
        <p:spPr>
          <a:xfrm>
            <a:off x="1619672" y="2755776"/>
            <a:ext cx="457200" cy="457200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5" name="Picture 2" descr="D:\R1-Animasyon\çiçek gif\1329208675_gulen_papatya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72462" y="5857892"/>
            <a:ext cx="47625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392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683568" y="1340768"/>
            <a:ext cx="7924800" cy="3754760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</a:t>
            </a:r>
          </a:p>
          <a:p>
            <a:pPr marL="0" indent="0">
              <a:buNone/>
            </a:pPr>
            <a:r>
              <a:rPr lang="tr-TR" sz="2400" dirty="0">
                <a:latin typeface="Monotype Corsiva" pitchFamily="66" charset="0"/>
              </a:rPr>
              <a:t> </a:t>
            </a:r>
            <a:r>
              <a:rPr lang="tr-TR" sz="2400" dirty="0" smtClean="0">
                <a:latin typeface="Monotype Corsiva" pitchFamily="66" charset="0"/>
              </a:rPr>
              <a:t>   4-Aşağıdaki  cümlelerin hangisinde  yazım hatası yapılmıştır?</a:t>
            </a:r>
          </a:p>
          <a:p>
            <a:pPr marL="0" indent="0">
              <a:buNone/>
            </a:pPr>
            <a:r>
              <a:rPr lang="tr-TR" sz="2400" dirty="0">
                <a:latin typeface="Monotype Corsiva" pitchFamily="66" charset="0"/>
              </a:rPr>
              <a:t>	</a:t>
            </a:r>
            <a:r>
              <a:rPr lang="tr-TR" sz="2400" dirty="0" smtClean="0">
                <a:latin typeface="Monotype Corsiva" pitchFamily="66" charset="0"/>
              </a:rPr>
              <a:t>A )  Kırtasiyeden kalemtıraş  aldın mı? </a:t>
            </a:r>
          </a:p>
          <a:p>
            <a:pPr marL="0" indent="0">
              <a:buNone/>
            </a:pPr>
            <a:r>
              <a:rPr lang="tr-TR" sz="2400" dirty="0">
                <a:latin typeface="Monotype Corsiva" pitchFamily="66" charset="0"/>
              </a:rPr>
              <a:t> </a:t>
            </a:r>
            <a:r>
              <a:rPr lang="tr-TR" sz="2400" dirty="0" smtClean="0">
                <a:latin typeface="Monotype Corsiva" pitchFamily="66" charset="0"/>
              </a:rPr>
              <a:t>	B )  En sevdiğim yemek  karnabahardır.</a:t>
            </a:r>
          </a:p>
          <a:p>
            <a:pPr marL="0" indent="0">
              <a:buNone/>
            </a:pPr>
            <a:r>
              <a:rPr lang="tr-TR" sz="2400" dirty="0">
                <a:latin typeface="Monotype Corsiva" pitchFamily="66" charset="0"/>
              </a:rPr>
              <a:t>	</a:t>
            </a:r>
            <a:r>
              <a:rPr lang="tr-TR" sz="2400" dirty="0" smtClean="0">
                <a:latin typeface="Monotype Corsiva" pitchFamily="66" charset="0"/>
              </a:rPr>
              <a:t>C )  Arkadaşlarım ile bahçede </a:t>
            </a:r>
            <a:r>
              <a:rPr lang="tr-TR" sz="2400" dirty="0" err="1" smtClean="0">
                <a:latin typeface="Monotype Corsiva" pitchFamily="66" charset="0"/>
              </a:rPr>
              <a:t>saklanbaç</a:t>
            </a:r>
            <a:r>
              <a:rPr lang="tr-TR" sz="2400" dirty="0" smtClean="0">
                <a:latin typeface="Monotype Corsiva" pitchFamily="66" charset="0"/>
              </a:rPr>
              <a:t> oynadım.</a:t>
            </a:r>
            <a:endParaRPr lang="tr-TR" dirty="0"/>
          </a:p>
        </p:txBody>
      </p:sp>
      <p:sp>
        <p:nvSpPr>
          <p:cNvPr id="4" name="Akış Çizelgesi: Bağlayıcı 3"/>
          <p:cNvSpPr/>
          <p:nvPr/>
        </p:nvSpPr>
        <p:spPr>
          <a:xfrm>
            <a:off x="1619672" y="3312280"/>
            <a:ext cx="457200" cy="457200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Picture 2" descr="D:\R1-Animasyon\çiçek gif\1329208675_gulen_papaty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2" y="5857892"/>
            <a:ext cx="47625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491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683568" y="1052736"/>
            <a:ext cx="7924800" cy="38267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2400" dirty="0" smtClean="0">
              <a:latin typeface="Monotype Corsiva" pitchFamily="66" charset="0"/>
            </a:endParaRPr>
          </a:p>
          <a:p>
            <a:pPr marL="0" indent="0">
              <a:buNone/>
            </a:pPr>
            <a:r>
              <a:rPr lang="tr-TR" sz="2400" dirty="0">
                <a:latin typeface="Monotype Corsiva" pitchFamily="66" charset="0"/>
              </a:rPr>
              <a:t>	</a:t>
            </a:r>
            <a:r>
              <a:rPr lang="tr-TR" sz="2400" dirty="0" smtClean="0">
                <a:latin typeface="Monotype Corsiva" pitchFamily="66" charset="0"/>
              </a:rPr>
              <a:t>5- Aşağıdaki cümlelerin hangisinde yazım hatası görülmez?</a:t>
            </a:r>
          </a:p>
          <a:p>
            <a:pPr marL="0" indent="0">
              <a:buNone/>
            </a:pPr>
            <a:r>
              <a:rPr lang="tr-TR" sz="2400" dirty="0">
                <a:latin typeface="Monotype Corsiva" pitchFamily="66" charset="0"/>
              </a:rPr>
              <a:t>	</a:t>
            </a:r>
            <a:r>
              <a:rPr lang="tr-TR" sz="2400" dirty="0" smtClean="0">
                <a:latin typeface="Monotype Corsiva" pitchFamily="66" charset="0"/>
              </a:rPr>
              <a:t>A )  Mustafa ‘ya annesi </a:t>
            </a:r>
            <a:r>
              <a:rPr lang="tr-TR" sz="2400" dirty="0" err="1" smtClean="0">
                <a:latin typeface="Monotype Corsiva" pitchFamily="66" charset="0"/>
              </a:rPr>
              <a:t>süpriz</a:t>
            </a:r>
            <a:r>
              <a:rPr lang="tr-TR" sz="2400" dirty="0" smtClean="0">
                <a:latin typeface="Monotype Corsiva" pitchFamily="66" charset="0"/>
              </a:rPr>
              <a:t> doğum günü yaptı.</a:t>
            </a:r>
          </a:p>
          <a:p>
            <a:pPr marL="0" indent="0">
              <a:buNone/>
            </a:pPr>
            <a:r>
              <a:rPr lang="tr-TR" sz="2400" dirty="0">
                <a:latin typeface="Monotype Corsiva" pitchFamily="66" charset="0"/>
              </a:rPr>
              <a:t>	</a:t>
            </a:r>
            <a:r>
              <a:rPr lang="tr-TR" sz="2400" dirty="0" smtClean="0">
                <a:latin typeface="Monotype Corsiva" pitchFamily="66" charset="0"/>
              </a:rPr>
              <a:t>B )  Leyla , soğuk  havada hasta oldu.</a:t>
            </a:r>
          </a:p>
          <a:p>
            <a:pPr marL="0" indent="0">
              <a:buNone/>
            </a:pPr>
            <a:r>
              <a:rPr lang="tr-TR" sz="2400" dirty="0">
                <a:latin typeface="Monotype Corsiva" pitchFamily="66" charset="0"/>
              </a:rPr>
              <a:t>	</a:t>
            </a:r>
            <a:r>
              <a:rPr lang="tr-TR" sz="2400" dirty="0" smtClean="0">
                <a:latin typeface="Monotype Corsiva" pitchFamily="66" charset="0"/>
              </a:rPr>
              <a:t>C )  Volkan, en çok beyaz </a:t>
            </a:r>
            <a:r>
              <a:rPr lang="tr-TR" sz="2400" dirty="0" err="1" smtClean="0">
                <a:latin typeface="Monotype Corsiva" pitchFamily="66" charset="0"/>
              </a:rPr>
              <a:t>pantalonunu</a:t>
            </a:r>
            <a:r>
              <a:rPr lang="tr-TR" sz="2400" dirty="0" smtClean="0">
                <a:latin typeface="Monotype Corsiva" pitchFamily="66" charset="0"/>
              </a:rPr>
              <a:t> seviyor.</a:t>
            </a:r>
            <a:endParaRPr lang="tr-TR" sz="2400" dirty="0">
              <a:latin typeface="Monotype Corsiva" pitchFamily="66" charset="0"/>
            </a:endParaRPr>
          </a:p>
        </p:txBody>
      </p:sp>
      <p:sp>
        <p:nvSpPr>
          <p:cNvPr id="4" name="Akış Çizelgesi: Bağlayıcı 3"/>
          <p:cNvSpPr/>
          <p:nvPr/>
        </p:nvSpPr>
        <p:spPr>
          <a:xfrm>
            <a:off x="1619672" y="2605848"/>
            <a:ext cx="457200" cy="457200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Picture 2" descr="D:\R1-Animasyon\çiçek gif\1329208675_gulen_papaty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2" y="5857892"/>
            <a:ext cx="47625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366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683568" y="1052736"/>
            <a:ext cx="79248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2400" dirty="0" smtClean="0">
              <a:latin typeface="Monotype Corsiva" pitchFamily="66" charset="0"/>
            </a:endParaRPr>
          </a:p>
          <a:p>
            <a:pPr marL="0" indent="0">
              <a:buNone/>
            </a:pPr>
            <a:r>
              <a:rPr lang="tr-TR" sz="2400" dirty="0" smtClean="0">
                <a:latin typeface="Monotype Corsiva" pitchFamily="66" charset="0"/>
              </a:rPr>
              <a:t>	6-Aşağıdaki görsellerden hangisinin yazımı doğrudur?</a:t>
            </a:r>
          </a:p>
          <a:p>
            <a:pPr marL="0" indent="0">
              <a:buNone/>
            </a:pPr>
            <a:r>
              <a:rPr lang="tr-TR" sz="2400" dirty="0">
                <a:latin typeface="Monotype Corsiva" pitchFamily="66" charset="0"/>
              </a:rPr>
              <a:t> </a:t>
            </a:r>
            <a:r>
              <a:rPr lang="tr-TR" sz="2400" dirty="0" smtClean="0">
                <a:latin typeface="Monotype Corsiva" pitchFamily="66" charset="0"/>
              </a:rPr>
              <a:t>             A )                          B )                        C )</a:t>
            </a:r>
          </a:p>
          <a:p>
            <a:pPr marL="0" indent="0">
              <a:buNone/>
            </a:pPr>
            <a:endParaRPr lang="tr-TR" sz="2400" dirty="0">
              <a:latin typeface="Monotype Corsiva" pitchFamily="66" charset="0"/>
            </a:endParaRPr>
          </a:p>
          <a:p>
            <a:pPr marL="0" indent="0">
              <a:buNone/>
            </a:pPr>
            <a:r>
              <a:rPr lang="tr-TR" sz="2400" dirty="0" smtClean="0">
                <a:latin typeface="Monotype Corsiva" pitchFamily="66" charset="0"/>
              </a:rPr>
              <a:t>	</a:t>
            </a:r>
            <a:r>
              <a:rPr lang="tr-TR" sz="2400" dirty="0">
                <a:latin typeface="Monotype Corsiva" pitchFamily="66" charset="0"/>
              </a:rPr>
              <a:t> </a:t>
            </a:r>
            <a:r>
              <a:rPr lang="tr-TR" sz="2400" dirty="0" smtClean="0">
                <a:latin typeface="Monotype Corsiva" pitchFamily="66" charset="0"/>
              </a:rPr>
              <a:t>          makine		    </a:t>
            </a:r>
            <a:r>
              <a:rPr lang="tr-TR" sz="2400" dirty="0" err="1" smtClean="0">
                <a:latin typeface="Monotype Corsiva" pitchFamily="66" charset="0"/>
              </a:rPr>
              <a:t>pıçak</a:t>
            </a:r>
            <a:r>
              <a:rPr lang="tr-TR" sz="2400" dirty="0" smtClean="0">
                <a:latin typeface="Monotype Corsiva" pitchFamily="66" charset="0"/>
              </a:rPr>
              <a:t>                   </a:t>
            </a:r>
            <a:r>
              <a:rPr lang="tr-TR" sz="2400" dirty="0" err="1" smtClean="0">
                <a:latin typeface="Monotype Corsiva" pitchFamily="66" charset="0"/>
              </a:rPr>
              <a:t>suy</a:t>
            </a:r>
            <a:endParaRPr lang="tr-TR" sz="2400" dirty="0" smtClean="0">
              <a:latin typeface="Monotype Corsiva" pitchFamily="66" charset="0"/>
            </a:endParaRPr>
          </a:p>
          <a:p>
            <a:pPr marL="0" indent="0">
              <a:buNone/>
            </a:pPr>
            <a:endParaRPr lang="tr-TR" sz="2400" dirty="0">
              <a:latin typeface="Monotype Corsiva" pitchFamily="66" charset="0"/>
            </a:endParaRPr>
          </a:p>
        </p:txBody>
      </p:sp>
      <p:pic>
        <p:nvPicPr>
          <p:cNvPr id="4" name="Picture 2" descr="C:\Users\nazan\Desktop\s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4208" y="2180419"/>
            <a:ext cx="1008112" cy="9361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1760" y="2190137"/>
            <a:ext cx="1008112" cy="9604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" descr="C:\Users\nazan\Desktop\bıçak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23606" y="2190138"/>
            <a:ext cx="1008112" cy="9604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Akış Çizelgesi: Bağlayıcı 6"/>
          <p:cNvSpPr/>
          <p:nvPr/>
        </p:nvSpPr>
        <p:spPr>
          <a:xfrm>
            <a:off x="1691680" y="2088144"/>
            <a:ext cx="457200" cy="457200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Picture 2" descr="D:\R1-Animasyon\çiçek gif\1329208675_gulen_papatya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72462" y="5857892"/>
            <a:ext cx="47625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744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78202" y="1018704"/>
            <a:ext cx="858760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tr-TR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Monotype Corsiva" pitchFamily="66" charset="0"/>
              </a:rPr>
              <a:t>HAZIRLAYAN: M. NAZAN GÖKŞEN</a:t>
            </a:r>
            <a:endParaRPr lang="tr-TR" sz="4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endParaRPr lang="tr-TR" sz="4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6" name="Picture 2" descr="Manzara gün batımı-166">
            <a:hlinkClick r:id="rId3" tooltip="Manzara gün batımı-166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390700"/>
            <a:ext cx="4104456" cy="3078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39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785795"/>
            <a:ext cx="2209800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7 Metin kutusu"/>
          <p:cNvSpPr txBox="1"/>
          <p:nvPr/>
        </p:nvSpPr>
        <p:spPr>
          <a:xfrm>
            <a:off x="2267744" y="3677571"/>
            <a:ext cx="12715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err="1" smtClean="0">
                <a:solidFill>
                  <a:srgbClr val="FFC000"/>
                </a:solidFill>
              </a:rPr>
              <a:t>makin</a:t>
            </a:r>
            <a:r>
              <a:rPr lang="tr-TR" sz="3200" dirty="0" err="1" smtClean="0">
                <a:solidFill>
                  <a:srgbClr val="00B050"/>
                </a:solidFill>
              </a:rPr>
              <a:t>a</a:t>
            </a:r>
            <a:endParaRPr lang="tr-TR" sz="3200" dirty="0">
              <a:solidFill>
                <a:srgbClr val="00B050"/>
              </a:solidFill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4932040" y="3677571"/>
            <a:ext cx="12715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>
                <a:solidFill>
                  <a:srgbClr val="FFC000"/>
                </a:solidFill>
              </a:rPr>
              <a:t>makin</a:t>
            </a:r>
            <a:r>
              <a:rPr lang="tr-TR" sz="3200" dirty="0" smtClean="0">
                <a:solidFill>
                  <a:srgbClr val="FF33CC"/>
                </a:solidFill>
              </a:rPr>
              <a:t>e</a:t>
            </a:r>
            <a:endParaRPr lang="tr-TR" sz="3200" dirty="0">
              <a:solidFill>
                <a:srgbClr val="FF33CC"/>
              </a:solidFill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2000232" y="4659964"/>
            <a:ext cx="4597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>
                <a:latin typeface="Monotype Corsiva" pitchFamily="66" charset="0"/>
              </a:rPr>
              <a:t>Çamaşırları çamaşır </a:t>
            </a:r>
            <a:r>
              <a:rPr lang="tr-TR" sz="2400" dirty="0" smtClean="0">
                <a:solidFill>
                  <a:srgbClr val="FF0000"/>
                </a:solidFill>
                <a:latin typeface="Monotype Corsiva" pitchFamily="66" charset="0"/>
              </a:rPr>
              <a:t>makine</a:t>
            </a:r>
            <a:r>
              <a:rPr lang="tr-TR" sz="2400" dirty="0" smtClean="0">
                <a:latin typeface="Monotype Corsiva" pitchFamily="66" charset="0"/>
              </a:rPr>
              <a:t>sinde yıkarız</a:t>
            </a:r>
            <a:r>
              <a:rPr lang="tr-TR" sz="2000" dirty="0" smtClean="0"/>
              <a:t>.</a:t>
            </a:r>
            <a:endParaRPr lang="tr-TR" sz="2000" dirty="0"/>
          </a:p>
        </p:txBody>
      </p:sp>
      <p:pic>
        <p:nvPicPr>
          <p:cNvPr id="41986" name="Picture 2" descr="D:\R1-Animasyon\çiçek gif\1329208675_gulen_papatya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4" y="5715016"/>
            <a:ext cx="47625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590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etin kutusu"/>
          <p:cNvSpPr txBox="1"/>
          <p:nvPr/>
        </p:nvSpPr>
        <p:spPr>
          <a:xfrm>
            <a:off x="2500298" y="3571876"/>
            <a:ext cx="708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err="1" smtClean="0">
                <a:solidFill>
                  <a:srgbClr val="FFC000"/>
                </a:solidFill>
              </a:rPr>
              <a:t>su</a:t>
            </a:r>
            <a:r>
              <a:rPr lang="tr-TR" sz="3200" dirty="0" err="1" smtClean="0">
                <a:solidFill>
                  <a:srgbClr val="00B050"/>
                </a:solidFill>
              </a:rPr>
              <a:t>y</a:t>
            </a:r>
            <a:endParaRPr lang="tr-TR" sz="3200" dirty="0">
              <a:solidFill>
                <a:srgbClr val="00B050"/>
              </a:solidFill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5307706" y="3571876"/>
            <a:ext cx="5405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>
                <a:solidFill>
                  <a:srgbClr val="FFC000"/>
                </a:solidFill>
              </a:rPr>
              <a:t>su</a:t>
            </a:r>
            <a:endParaRPr lang="tr-TR" sz="3200" dirty="0">
              <a:solidFill>
                <a:srgbClr val="FFC000"/>
              </a:solidFill>
            </a:endParaRPr>
          </a:p>
        </p:txBody>
      </p:sp>
      <p:pic>
        <p:nvPicPr>
          <p:cNvPr id="1026" name="Picture 2" descr="C:\Users\nazan\Desktop\s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785794"/>
            <a:ext cx="2662244" cy="2638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4 Metin kutusu"/>
          <p:cNvSpPr txBox="1"/>
          <p:nvPr/>
        </p:nvSpPr>
        <p:spPr>
          <a:xfrm>
            <a:off x="2285984" y="4286256"/>
            <a:ext cx="4118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>
                <a:latin typeface="Monotype Corsiva" pitchFamily="66" charset="0"/>
              </a:rPr>
              <a:t>Dünyanın dörtte üçü </a:t>
            </a:r>
            <a:r>
              <a:rPr lang="tr-TR" sz="2400" dirty="0" smtClean="0">
                <a:solidFill>
                  <a:srgbClr val="FF0000"/>
                </a:solidFill>
                <a:latin typeface="Monotype Corsiva" pitchFamily="66" charset="0"/>
              </a:rPr>
              <a:t>su</a:t>
            </a:r>
            <a:r>
              <a:rPr lang="tr-TR" sz="2400" dirty="0" smtClean="0">
                <a:latin typeface="Monotype Corsiva" pitchFamily="66" charset="0"/>
              </a:rPr>
              <a:t> ile kaplıdır</a:t>
            </a:r>
            <a:r>
              <a:rPr lang="tr-TR" sz="2000" dirty="0" smtClean="0"/>
              <a:t>. </a:t>
            </a:r>
            <a:endParaRPr lang="tr-TR" sz="2000" dirty="0"/>
          </a:p>
        </p:txBody>
      </p:sp>
      <p:pic>
        <p:nvPicPr>
          <p:cNvPr id="43010" name="Picture 2" descr="D:\R1-Animasyon\çiçek gif\1329208675_gulen_papatya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4" y="5786454"/>
            <a:ext cx="47625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283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etin kutusu"/>
          <p:cNvSpPr txBox="1"/>
          <p:nvPr/>
        </p:nvSpPr>
        <p:spPr>
          <a:xfrm>
            <a:off x="4918845" y="3728023"/>
            <a:ext cx="1478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>
                <a:solidFill>
                  <a:srgbClr val="FFC000"/>
                </a:solidFill>
              </a:rPr>
              <a:t>pant</a:t>
            </a:r>
            <a:r>
              <a:rPr lang="tr-TR" sz="3200" dirty="0" smtClean="0">
                <a:solidFill>
                  <a:srgbClr val="FF00FF"/>
                </a:solidFill>
              </a:rPr>
              <a:t>o</a:t>
            </a:r>
            <a:r>
              <a:rPr lang="tr-TR" sz="3200" dirty="0" smtClean="0">
                <a:solidFill>
                  <a:srgbClr val="FFC000"/>
                </a:solidFill>
              </a:rPr>
              <a:t>lon</a:t>
            </a:r>
            <a:endParaRPr lang="tr-TR" sz="3200" dirty="0">
              <a:solidFill>
                <a:srgbClr val="FFC000"/>
              </a:solidFill>
            </a:endParaRPr>
          </a:p>
        </p:txBody>
      </p:sp>
      <p:pic>
        <p:nvPicPr>
          <p:cNvPr id="2051" name="Picture 3" descr="C:\Users\nazan\Desktop\B0X0J7CAJUC7X6CATQEIJNCA3IU87JCAO5TZ4SCAC6KWMQCAFDU3AGCAG0FOG9CAQU7EG9CAS56WZACAINX3SZCA6L3DVJCAB4G57ZCA4H9HWCCALRMBEACAGEK5FJCAUANAZGCASWJZ9JCA1IQ81FCAD8WCK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785794"/>
            <a:ext cx="1785935" cy="21431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C:\Users\nazan\Desktop\JFG0RPCABJXR8BCADJ7AZ1CAK4SZ2BCACMXU89CAILWJUACA59ULUWCAI33X2JCAZWXZFECACEY8Z2CANJ2KIZCABDBMW0CA6YGYZ2CAQSIE55CAAOLVODCADXIV0XCAGC7T3BCA6NZ3B1CA1VQ1IACADJPGA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785794"/>
            <a:ext cx="1314471" cy="21431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6 Metin kutusu"/>
          <p:cNvSpPr txBox="1"/>
          <p:nvPr/>
        </p:nvSpPr>
        <p:spPr>
          <a:xfrm>
            <a:off x="2223714" y="3728023"/>
            <a:ext cx="1478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err="1" smtClean="0">
                <a:solidFill>
                  <a:srgbClr val="FFC000"/>
                </a:solidFill>
              </a:rPr>
              <a:t>pant</a:t>
            </a:r>
            <a:r>
              <a:rPr lang="tr-TR" sz="3200" dirty="0" err="1" smtClean="0">
                <a:solidFill>
                  <a:srgbClr val="00B050"/>
                </a:solidFill>
              </a:rPr>
              <a:t>a</a:t>
            </a:r>
            <a:r>
              <a:rPr lang="tr-TR" sz="3200" dirty="0" err="1" smtClean="0">
                <a:solidFill>
                  <a:srgbClr val="FFC000"/>
                </a:solidFill>
              </a:rPr>
              <a:t>lon</a:t>
            </a:r>
            <a:endParaRPr lang="tr-TR" sz="3200" dirty="0">
              <a:solidFill>
                <a:srgbClr val="FFC000"/>
              </a:solidFill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2249218" y="4797152"/>
            <a:ext cx="4227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>
                <a:latin typeface="Monotype Corsiva" pitchFamily="66" charset="0"/>
              </a:rPr>
              <a:t>Babanın en sevdiği </a:t>
            </a:r>
            <a:r>
              <a:rPr lang="tr-TR" sz="2400" dirty="0" smtClean="0">
                <a:solidFill>
                  <a:srgbClr val="FF0000"/>
                </a:solidFill>
                <a:latin typeface="Monotype Corsiva" pitchFamily="66" charset="0"/>
              </a:rPr>
              <a:t>pantolon</a:t>
            </a:r>
            <a:r>
              <a:rPr lang="tr-TR" sz="2400" dirty="0" smtClean="0">
                <a:latin typeface="Monotype Corsiva" pitchFamily="66" charset="0"/>
              </a:rPr>
              <a:t> hangisi?</a:t>
            </a:r>
            <a:endParaRPr lang="tr-TR" sz="2400" dirty="0">
              <a:latin typeface="Monotype Corsiva" pitchFamily="66" charset="0"/>
            </a:endParaRPr>
          </a:p>
        </p:txBody>
      </p:sp>
      <p:pic>
        <p:nvPicPr>
          <p:cNvPr id="44034" name="Picture 2" descr="D:\R1-Animasyon\çiçek gif\1329208675_gulen_papatya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1024" y="5786454"/>
            <a:ext cx="47625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304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etin kutusu"/>
          <p:cNvSpPr txBox="1"/>
          <p:nvPr/>
        </p:nvSpPr>
        <p:spPr>
          <a:xfrm>
            <a:off x="2369031" y="3679571"/>
            <a:ext cx="10647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err="1" smtClean="0">
                <a:solidFill>
                  <a:srgbClr val="FFC000"/>
                </a:solidFill>
              </a:rPr>
              <a:t>so</a:t>
            </a:r>
            <a:r>
              <a:rPr lang="tr-TR" sz="3200" dirty="0" err="1" smtClean="0">
                <a:solidFill>
                  <a:srgbClr val="00B050"/>
                </a:solidFill>
              </a:rPr>
              <a:t>v</a:t>
            </a:r>
            <a:r>
              <a:rPr lang="tr-TR" sz="3200" dirty="0" err="1" smtClean="0">
                <a:solidFill>
                  <a:srgbClr val="FFC000"/>
                </a:solidFill>
              </a:rPr>
              <a:t>uk</a:t>
            </a:r>
            <a:endParaRPr lang="tr-TR" sz="3200" dirty="0">
              <a:solidFill>
                <a:srgbClr val="FFC000"/>
              </a:solidFill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5652120" y="3671619"/>
            <a:ext cx="10839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>
                <a:solidFill>
                  <a:srgbClr val="FFC000"/>
                </a:solidFill>
              </a:rPr>
              <a:t>so</a:t>
            </a:r>
            <a:r>
              <a:rPr lang="tr-TR" sz="3200" dirty="0" smtClean="0">
                <a:solidFill>
                  <a:srgbClr val="FF00FF"/>
                </a:solidFill>
              </a:rPr>
              <a:t>ğ</a:t>
            </a:r>
            <a:r>
              <a:rPr lang="tr-TR" sz="3200" dirty="0" smtClean="0">
                <a:solidFill>
                  <a:srgbClr val="FFC000"/>
                </a:solidFill>
              </a:rPr>
              <a:t>uk</a:t>
            </a:r>
            <a:endParaRPr lang="tr-TR" sz="3200" dirty="0">
              <a:solidFill>
                <a:srgbClr val="FFC000"/>
              </a:solidFill>
            </a:endParaRPr>
          </a:p>
        </p:txBody>
      </p:sp>
      <p:pic>
        <p:nvPicPr>
          <p:cNvPr id="3074" name="Picture 2" descr="C:\Users\nazan\Desktop\soğuk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071546"/>
            <a:ext cx="2371725" cy="19240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75" name="Picture 3" descr="C:\Users\nazan\Desktop\VSTY41CAJLHED6CAMFAESCCAVTESPXCAXAS5ATCAW3P0YVCA7WN9GHCA31N5ACCA72N6A5CAPHJV3KCA6VW8LFCAJG1FQICA2QO0ZHCAN6L9AGCA3R9HRHCATOJTTGCAPLQUYMCAD01A9UCAIRZHF0CAOA21C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1071546"/>
            <a:ext cx="2438400" cy="19288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7 Metin kutusu"/>
          <p:cNvSpPr txBox="1"/>
          <p:nvPr/>
        </p:nvSpPr>
        <p:spPr>
          <a:xfrm>
            <a:off x="1907704" y="4486940"/>
            <a:ext cx="5668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>
                <a:latin typeface="Monotype Corsiva" pitchFamily="66" charset="0"/>
              </a:rPr>
              <a:t>Paltosuz  </a:t>
            </a:r>
            <a:r>
              <a:rPr lang="tr-TR" sz="2400" dirty="0" smtClean="0">
                <a:solidFill>
                  <a:srgbClr val="FF0000"/>
                </a:solidFill>
                <a:latin typeface="Monotype Corsiva" pitchFamily="66" charset="0"/>
              </a:rPr>
              <a:t>soğuk</a:t>
            </a:r>
            <a:r>
              <a:rPr lang="tr-TR" sz="2400" dirty="0" smtClean="0">
                <a:latin typeface="Monotype Corsiva" pitchFamily="66" charset="0"/>
              </a:rPr>
              <a:t> havada dolaşan  Berke hasta oldu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45058" name="Picture 2" descr="D:\R1-Animasyon\çiçek gif\1329208675_gulen_papatya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43900" y="5786454"/>
            <a:ext cx="47625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591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etin kutusu"/>
          <p:cNvSpPr txBox="1"/>
          <p:nvPr/>
        </p:nvSpPr>
        <p:spPr>
          <a:xfrm>
            <a:off x="2411760" y="3717032"/>
            <a:ext cx="9893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err="1" smtClean="0">
                <a:solidFill>
                  <a:srgbClr val="00B050"/>
                </a:solidFill>
              </a:rPr>
              <a:t>p</a:t>
            </a:r>
            <a:r>
              <a:rPr lang="tr-TR" sz="3200" dirty="0" err="1" smtClean="0">
                <a:solidFill>
                  <a:srgbClr val="FFC000"/>
                </a:solidFill>
              </a:rPr>
              <a:t>ıçak</a:t>
            </a:r>
            <a:endParaRPr lang="tr-TR" sz="3200" dirty="0">
              <a:solidFill>
                <a:srgbClr val="FFC000"/>
              </a:solidFill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5926243" y="3717031"/>
            <a:ext cx="9893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>
                <a:solidFill>
                  <a:srgbClr val="FF00FF"/>
                </a:solidFill>
              </a:rPr>
              <a:t>b</a:t>
            </a:r>
            <a:r>
              <a:rPr lang="tr-TR" sz="3200" dirty="0" smtClean="0">
                <a:solidFill>
                  <a:srgbClr val="FFC000"/>
                </a:solidFill>
              </a:rPr>
              <a:t>ıçak</a:t>
            </a:r>
            <a:endParaRPr lang="tr-TR" sz="3200" dirty="0">
              <a:solidFill>
                <a:srgbClr val="FFC000"/>
              </a:solidFill>
            </a:endParaRPr>
          </a:p>
        </p:txBody>
      </p:sp>
      <p:pic>
        <p:nvPicPr>
          <p:cNvPr id="4098" name="Picture 2" descr="C:\Users\nazan\Desktop\bıçak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000108"/>
            <a:ext cx="2524125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nazan\Desktop\EMKFQ4CAQL3HJWCAPRJJ85CA611CJOCA57KOCMCA338WYPCAE71ZKMCABMBN2RCA4YIB0GCAJABJ0ZCAR3CNJCCAUSI5TUCAVNYAAACAJAMD0TCARG6TLQCATV5M3LCAZ1SUZZCAJFJDKVCA6194DTCAFHK8W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7744" y="1000108"/>
            <a:ext cx="2513786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7 Metin kutusu"/>
          <p:cNvSpPr txBox="1"/>
          <p:nvPr/>
        </p:nvSpPr>
        <p:spPr>
          <a:xfrm>
            <a:off x="2726822" y="4725142"/>
            <a:ext cx="4325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>
                <a:latin typeface="Monotype Corsiva" pitchFamily="66" charset="0"/>
              </a:rPr>
              <a:t>Keskin </a:t>
            </a:r>
            <a:r>
              <a:rPr lang="tr-TR" sz="2400" dirty="0" smtClean="0">
                <a:solidFill>
                  <a:srgbClr val="FF0000"/>
                </a:solidFill>
                <a:latin typeface="Monotype Corsiva" pitchFamily="66" charset="0"/>
              </a:rPr>
              <a:t>bıçak</a:t>
            </a:r>
            <a:r>
              <a:rPr lang="tr-TR" sz="2400" dirty="0" smtClean="0">
                <a:latin typeface="Monotype Corsiva" pitchFamily="66" charset="0"/>
              </a:rPr>
              <a:t> çocuğun parmağını kesti.</a:t>
            </a:r>
            <a:endParaRPr lang="tr-TR" sz="2400" dirty="0">
              <a:latin typeface="Monotype Corsiva" pitchFamily="66" charset="0"/>
            </a:endParaRPr>
          </a:p>
        </p:txBody>
      </p:sp>
      <p:pic>
        <p:nvPicPr>
          <p:cNvPr id="46082" name="Picture 2" descr="D:\R1-Animasyon\çiçek gif\1329208675_gulen_papatya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72462" y="5857892"/>
            <a:ext cx="47625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759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etin kutusu"/>
          <p:cNvSpPr txBox="1"/>
          <p:nvPr/>
        </p:nvSpPr>
        <p:spPr>
          <a:xfrm>
            <a:off x="2500298" y="3663692"/>
            <a:ext cx="915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err="1" smtClean="0">
                <a:solidFill>
                  <a:srgbClr val="00B050"/>
                </a:solidFill>
              </a:rPr>
              <a:t>p</a:t>
            </a:r>
            <a:r>
              <a:rPr lang="tr-TR" sz="3200" dirty="0" err="1" smtClean="0">
                <a:solidFill>
                  <a:srgbClr val="FFC000"/>
                </a:solidFill>
              </a:rPr>
              <a:t>alta</a:t>
            </a:r>
            <a:endParaRPr lang="tr-TR" sz="3200" dirty="0">
              <a:solidFill>
                <a:srgbClr val="FFC000"/>
              </a:solidFill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5148064" y="3663692"/>
            <a:ext cx="915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>
                <a:solidFill>
                  <a:srgbClr val="FF00FF"/>
                </a:solidFill>
              </a:rPr>
              <a:t>b</a:t>
            </a:r>
            <a:r>
              <a:rPr lang="tr-TR" sz="3200" dirty="0" smtClean="0">
                <a:solidFill>
                  <a:srgbClr val="FFC000"/>
                </a:solidFill>
              </a:rPr>
              <a:t>alta</a:t>
            </a:r>
            <a:endParaRPr lang="tr-TR" sz="3200" dirty="0">
              <a:solidFill>
                <a:srgbClr val="FFC000"/>
              </a:solidFill>
            </a:endParaRPr>
          </a:p>
        </p:txBody>
      </p:sp>
      <p:pic>
        <p:nvPicPr>
          <p:cNvPr id="5122" name="Picture 2" descr="C:\Users\nazan\Desktop\CPTUNACAH2XTTMCA68W7Y2CAPO9B5WCAU713DGCAU3NJ4BCALZ7OIKCAAJI37PCA9F4S7UCATHU0Q3CAA47J2GCAA1FW03CAD86J12CAPEIJZ4CABO4TNWCACWRR9HCAU3DR4SCAI43AJVCAGCFQK4CAS0BK6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785794"/>
            <a:ext cx="2443165" cy="2190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4 Metin kutusu"/>
          <p:cNvSpPr txBox="1"/>
          <p:nvPr/>
        </p:nvSpPr>
        <p:spPr>
          <a:xfrm>
            <a:off x="2699792" y="4725144"/>
            <a:ext cx="42098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  <a:latin typeface="Monotype Corsiva" pitchFamily="66" charset="0"/>
              </a:rPr>
              <a:t>Balta</a:t>
            </a:r>
            <a:r>
              <a:rPr lang="tr-TR" sz="2400" dirty="0" smtClean="0">
                <a:latin typeface="Monotype Corsiva" pitchFamily="66" charset="0"/>
              </a:rPr>
              <a:t>lar elimizde, uzun ip belimizde,</a:t>
            </a:r>
          </a:p>
          <a:p>
            <a:r>
              <a:rPr lang="tr-TR" sz="2400" dirty="0" smtClean="0">
                <a:latin typeface="Monotype Corsiva" pitchFamily="66" charset="0"/>
              </a:rPr>
              <a:t>Biz gideriz ormana hey ormana.</a:t>
            </a:r>
            <a:endParaRPr lang="tr-TR" sz="2400" dirty="0">
              <a:latin typeface="Monotype Corsiva" pitchFamily="66" charset="0"/>
            </a:endParaRPr>
          </a:p>
        </p:txBody>
      </p:sp>
      <p:pic>
        <p:nvPicPr>
          <p:cNvPr id="47106" name="Picture 2" descr="D:\R1-Animasyon\çiçek gif\1329208675_gulen_papatya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2" y="5929330"/>
            <a:ext cx="47625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405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azan\Desktop\DL3XE0CAWUUJATCAD22O9KCAVDJQWJCA3BPX0JCAX5ZH0KCAGKQ5N7CA8G6TPICADH0BO5CAE8U61YCA7H502KCA78YCVCCAT2JZLKCAGDD1D9CA0M13ZICA80STNFCAE6BC3XCA6O48AGCALPZWUJCAK2IW3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15122" y="749977"/>
            <a:ext cx="1571636" cy="19928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7" name="Picture 3" descr="C:\Users\nazan\Desktop\YI9LUUCAV35CMQCAFRQKEQCA2CYD7LCAM7E02ACAZ1J6TZCANEB7B8CABCRY5KCA2GOETGCAENS3I3CA2Z44WQCAES6AKUCAUU4MOZCAYDP9ZYCAPTEDD6CAQ48AYOCAJI7WACCAN9XNABCAR4X25NCA6SSTT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778" y="788076"/>
            <a:ext cx="2571750" cy="19265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7 Metin kutusu"/>
          <p:cNvSpPr txBox="1"/>
          <p:nvPr/>
        </p:nvSpPr>
        <p:spPr>
          <a:xfrm>
            <a:off x="2267744" y="3645024"/>
            <a:ext cx="16466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err="1" smtClean="0"/>
              <a:t>ecza</a:t>
            </a:r>
            <a:r>
              <a:rPr lang="tr-TR" sz="3200" dirty="0" err="1" smtClean="0">
                <a:solidFill>
                  <a:srgbClr val="00B050"/>
                </a:solidFill>
              </a:rPr>
              <a:t>ha</a:t>
            </a:r>
            <a:r>
              <a:rPr lang="tr-TR" sz="3200" dirty="0" err="1" smtClean="0"/>
              <a:t>ne</a:t>
            </a:r>
            <a:endParaRPr lang="tr-TR" sz="3200" dirty="0"/>
          </a:p>
        </p:txBody>
      </p:sp>
      <p:sp>
        <p:nvSpPr>
          <p:cNvPr id="9" name="8 Metin kutusu"/>
          <p:cNvSpPr txBox="1"/>
          <p:nvPr/>
        </p:nvSpPr>
        <p:spPr>
          <a:xfrm>
            <a:off x="5615217" y="3696544"/>
            <a:ext cx="14013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/>
              <a:t>eczane</a:t>
            </a:r>
            <a:endParaRPr lang="tr-TR" sz="3200" dirty="0"/>
          </a:p>
        </p:txBody>
      </p:sp>
      <p:sp>
        <p:nvSpPr>
          <p:cNvPr id="10" name="9 Metin kutusu"/>
          <p:cNvSpPr txBox="1"/>
          <p:nvPr/>
        </p:nvSpPr>
        <p:spPr>
          <a:xfrm>
            <a:off x="2533834" y="5005486"/>
            <a:ext cx="4170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>
                <a:latin typeface="Monotype Corsiva" pitchFamily="66" charset="0"/>
              </a:rPr>
              <a:t>İlaçların satıldığı yere </a:t>
            </a:r>
            <a:r>
              <a:rPr lang="tr-TR" sz="2400" dirty="0" smtClean="0">
                <a:solidFill>
                  <a:srgbClr val="FF0000"/>
                </a:solidFill>
                <a:latin typeface="Monotype Corsiva" pitchFamily="66" charset="0"/>
              </a:rPr>
              <a:t>eczane</a:t>
            </a:r>
            <a:r>
              <a:rPr lang="tr-TR" sz="2400" dirty="0" smtClean="0">
                <a:latin typeface="Monotype Corsiva" pitchFamily="66" charset="0"/>
              </a:rPr>
              <a:t> denir.</a:t>
            </a:r>
            <a:endParaRPr lang="tr-TR" sz="2400" dirty="0">
              <a:latin typeface="Monotype Corsiva" pitchFamily="66" charset="0"/>
            </a:endParaRPr>
          </a:p>
        </p:txBody>
      </p:sp>
      <p:pic>
        <p:nvPicPr>
          <p:cNvPr id="48130" name="Picture 2" descr="D:\R1-Animasyon\çiçek gif\1329208675_gulen_papatya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1024" y="5857892"/>
            <a:ext cx="47625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581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fuk">
  <a:themeElements>
    <a:clrScheme name="Özel 9">
      <a:dk1>
        <a:srgbClr val="002060"/>
      </a:dk1>
      <a:lt1>
        <a:srgbClr val="FFC000"/>
      </a:lt1>
      <a:dk2>
        <a:srgbClr val="00B0F0"/>
      </a:dk2>
      <a:lt2>
        <a:srgbClr val="DC9E1F"/>
      </a:lt2>
      <a:accent1>
        <a:srgbClr val="DC9E1F"/>
      </a:accent1>
      <a:accent2>
        <a:srgbClr val="00B05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FFC000"/>
      </a:folHlink>
    </a:clrScheme>
    <a:fontScheme name="Ufuk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Ufuk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179</TotalTime>
  <Words>213</Words>
  <Application>Microsoft Office PowerPoint</Application>
  <PresentationFormat>Ekran Gösterisi (4:3)</PresentationFormat>
  <Paragraphs>103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28" baseType="lpstr">
      <vt:lpstr>Ufuk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By NeC ® 2010 | Katilimsiz.Com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DELL</dc:creator>
  <cp:lastModifiedBy>DELL</cp:lastModifiedBy>
  <cp:revision>24</cp:revision>
  <dcterms:created xsi:type="dcterms:W3CDTF">2013-07-02T01:22:38Z</dcterms:created>
  <dcterms:modified xsi:type="dcterms:W3CDTF">2013-07-03T15:51:07Z</dcterms:modified>
</cp:coreProperties>
</file>