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62" r:id="rId3"/>
    <p:sldId id="266" r:id="rId4"/>
    <p:sldId id="258" r:id="rId5"/>
    <p:sldId id="261" r:id="rId6"/>
    <p:sldId id="271" r:id="rId7"/>
    <p:sldId id="274" r:id="rId8"/>
    <p:sldId id="260" r:id="rId9"/>
    <p:sldId id="275" r:id="rId10"/>
    <p:sldId id="280" r:id="rId11"/>
    <p:sldId id="270" r:id="rId12"/>
    <p:sldId id="272" r:id="rId13"/>
    <p:sldId id="257" r:id="rId14"/>
    <p:sldId id="263" r:id="rId15"/>
    <p:sldId id="281" r:id="rId16"/>
    <p:sldId id="264" r:id="rId17"/>
    <p:sldId id="279" r:id="rId18"/>
    <p:sldId id="273" r:id="rId19"/>
    <p:sldId id="268" r:id="rId20"/>
    <p:sldId id="269" r:id="rId21"/>
    <p:sldId id="265" r:id="rId22"/>
    <p:sldId id="283" r:id="rId23"/>
    <p:sldId id="284" r:id="rId24"/>
    <p:sldId id="285" r:id="rId25"/>
    <p:sldId id="290" r:id="rId26"/>
    <p:sldId id="291" r:id="rId27"/>
    <p:sldId id="286" r:id="rId28"/>
    <p:sldId id="287" r:id="rId29"/>
    <p:sldId id="288" r:id="rId30"/>
    <p:sldId id="289" r:id="rId31"/>
    <p:sldId id="278" r:id="rId32"/>
    <p:sldId id="282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>
    <p:zoom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8D38F3-08ED-4895-B1E2-B98FF49B5FA7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8C64CC-A5D9-4102-AEB3-8DEDE300C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zoom/>
    <p:sndAc>
      <p:stSnd>
        <p:snd r:embed="rId13" name="camera.wav" builtIn="1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tastikresimler.net/wp-content/uploads/2010/07/smiley-jery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hyperlink" Target="http://img174.imageshack.us/img174/9614/1189694929schlumpf0074ni7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dirty="0" smtClean="0">
                <a:latin typeface="Comic Sans MS" pitchFamily="66" charset="0"/>
              </a:rPr>
              <a:t>Ninem: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    -Büyüklerine saygılı ol, küçüklerini sev dedi.</a:t>
            </a:r>
            <a:endParaRPr lang="tr-TR" sz="2800" dirty="0">
              <a:latin typeface="Comic Sans MS" pitchFamily="66" charset="0"/>
            </a:endParaRPr>
          </a:p>
        </p:txBody>
      </p:sp>
      <p:pic>
        <p:nvPicPr>
          <p:cNvPr id="6148" name="Picture 4" descr="http://www.kerstanimaties.net/dolfijnen/a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69" y="1340768"/>
            <a:ext cx="952500" cy="62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kerstanimaties.net/dolfijnen/a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9266">
            <a:off x="1733153" y="1041316"/>
            <a:ext cx="1985986" cy="1189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kerstanimaties.net/dolfijnen/a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04" y="1672466"/>
            <a:ext cx="952500" cy="62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267744" y="2693957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büyük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019822" y="269395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küçük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68918120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42910" y="4463568"/>
            <a:ext cx="8286808" cy="75138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Antakya’nın acı yemekleri de tatlıları da nefistir.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23728" y="28529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acı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886711" y="285293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tatlı</a:t>
            </a:r>
            <a:endParaRPr lang="tr-TR" dirty="0"/>
          </a:p>
        </p:txBody>
      </p:sp>
      <p:pic>
        <p:nvPicPr>
          <p:cNvPr id="8194" name="Picture 2" descr="D:\R1-Animasyon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0568">
            <a:off x="2110540" y="727219"/>
            <a:ext cx="648823" cy="2261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0.gstatic.com/images?q=tbn:ANd9GcSNuPN0xsxUTSzC4o1WzU4ZinC6Zfgi3FiK9YEmCLbzlXdEDHuk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25058"/>
            <a:ext cx="2160240" cy="1515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6877100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857356" y="4463568"/>
            <a:ext cx="6905644" cy="75138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Annem şişman, babam zayıftır.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5" name="Picture 2" descr="http://img124.imageshack.us/img124/4635/animatedbabyzk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64807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zan\Desktop\happybaby2th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267744" y="285293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şişman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674458" y="2852936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zayıf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10167141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571604" y="4463568"/>
            <a:ext cx="6820574" cy="1143000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Comic Sans MS" pitchFamily="66" charset="0"/>
              </a:rPr>
              <a:t>Yazın başı </a:t>
            </a:r>
            <a:r>
              <a:rPr lang="tr-TR" sz="2400" dirty="0" smtClean="0">
                <a:latin typeface="Comic Sans MS" pitchFamily="66" charset="0"/>
              </a:rPr>
              <a:t>pişenin, </a:t>
            </a:r>
            <a:r>
              <a:rPr lang="tr-TR" sz="2400" dirty="0">
                <a:latin typeface="Comic Sans MS" pitchFamily="66" charset="0"/>
              </a:rPr>
              <a:t>kışın aşı pişer.</a:t>
            </a:r>
            <a:br>
              <a:rPr lang="tr-TR" sz="2400" dirty="0">
                <a:latin typeface="Comic Sans MS" pitchFamily="66" charset="0"/>
              </a:rPr>
            </a:br>
            <a:endParaRPr lang="tr-TR" sz="2400" dirty="0">
              <a:latin typeface="Comic Sans MS" pitchFamily="66" charset="0"/>
            </a:endParaRPr>
          </a:p>
        </p:txBody>
      </p:sp>
      <p:pic>
        <p:nvPicPr>
          <p:cNvPr id="7170" name="Picture 2" descr="http://img.webme.com/pic/h/hazirgifler/dogagifleri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168352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192.photobucket.com/albums/z280/leilinhadiniz/1_070406oollalla_112_m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377952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357301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kış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372200" y="3573016"/>
            <a:ext cx="51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yaz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69839030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643042" y="4463568"/>
            <a:ext cx="7119958" cy="75138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Çorbayı sıcak, ayranı soğuk severim. 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1026" name="Picture 2" descr="D:\Res.Hare.Gif\24ce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1" y="1355169"/>
            <a:ext cx="1080120" cy="11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es.Hare.Gif\donald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94" y="1095940"/>
            <a:ext cx="1152128" cy="1382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79712" y="306652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sıcak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796136" y="305966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soğuk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69985504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142976" y="4500570"/>
            <a:ext cx="7186634" cy="75138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Baylar ve bayanlar birlikte halay çektiler.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7170" name="Picture 2" descr="D:\Res.Hare.Gif\hareketligifler49z2crj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1106" y="1047703"/>
            <a:ext cx="1231476" cy="1556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Res.Hare.Gif\hareketligifler12y0fgf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4134" y="1047703"/>
            <a:ext cx="1147705" cy="1589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378995" y="2924944"/>
            <a:ext cx="5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bay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673277" y="2923808"/>
            <a:ext cx="7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bayan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10739910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28794" y="4463568"/>
            <a:ext cx="6316558" cy="608506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Comic Sans MS" pitchFamily="66" charset="0"/>
              </a:rPr>
              <a:t>Kimi gün güldük, kimi gün </a:t>
            </a:r>
            <a:r>
              <a:rPr lang="tr-TR" sz="2400" dirty="0" smtClean="0">
                <a:latin typeface="Comic Sans MS" pitchFamily="66" charset="0"/>
              </a:rPr>
              <a:t>ağladık.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1026" name="Picture 2" descr="Gülen Jery Gifi, Smiley Jery 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75" y="919336"/>
            <a:ext cx="1781175" cy="1461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rentelmanschilderwerken.nl/gigasmilies/2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57113"/>
            <a:ext cx="1224136" cy="12241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07704" y="263691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gülmek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620676" y="26369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ağlamak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45379369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65040" y="4463568"/>
            <a:ext cx="8715404" cy="679944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Sınıfta, tekil ve çoğul kelimeler ile ilgili sunum yaptım.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235474" y="2723855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tekil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695569" y="277946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çoğul</a:t>
            </a:r>
            <a:endParaRPr lang="tr-TR" dirty="0"/>
          </a:p>
        </p:txBody>
      </p:sp>
      <p:pic>
        <p:nvPicPr>
          <p:cNvPr id="8199" name="Picture 7" descr="D:\Res.Hare.Gif\AN11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10" y="1124744"/>
            <a:ext cx="881892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Res.Hare.Gif\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4" y="994393"/>
            <a:ext cx="952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1633812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965696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Toplama işlemi yaparken artı, çıkarma işlemi yaparken eksi sembollerini kullanırız.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79808" y="2858169"/>
            <a:ext cx="50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artı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101842" y="285293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eksi</a:t>
            </a:r>
            <a:endParaRPr lang="tr-TR" dirty="0"/>
          </a:p>
        </p:txBody>
      </p:sp>
      <p:pic>
        <p:nvPicPr>
          <p:cNvPr id="7170" name="Picture 2" descr="http://img-fotki.yandex.ru/get/4712/107612177.16e/0_70bf6_b4eeae3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97" y="1052736"/>
            <a:ext cx="1419225" cy="1428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-fotki.yandex.ru/get/4713/107612177.16d/0_70be2_1245f9d3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4965" y="1050398"/>
            <a:ext cx="363065" cy="171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8592581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28662" y="4463568"/>
            <a:ext cx="7834338" cy="679944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İlkbaharda yeşeren doğa, sonbaharda sararır. 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8194" name="Picture 2" descr="http://img113.imageshack.us/img113/8043/deer20scenic2020animx3tp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168352" cy="2549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essim.net/61/upload/a4782f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240360" cy="2549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47664" y="335699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ilkbahar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012160" y="3356992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sonbahar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82984317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142976" y="4463568"/>
            <a:ext cx="7000924" cy="679944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Biz neşeli gençleriz, hiç üzüntü bilmeyiz.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12290" name="Picture 2" descr="D:\Res.Hare.Gif\192ql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1515958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372200" y="285293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üzgün</a:t>
            </a:r>
            <a:endParaRPr lang="tr-TR" dirty="0"/>
          </a:p>
        </p:txBody>
      </p:sp>
      <p:pic>
        <p:nvPicPr>
          <p:cNvPr id="1027" name="Picture 3" descr="D:\R1-Animasyon\tigger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6456" y="1124744"/>
            <a:ext cx="1207740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979712" y="285293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neşeli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53599205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Comic Sans MS" pitchFamily="66" charset="0"/>
              </a:rPr>
              <a:t>Basketçiler uzun, halterciler kısa boylu olur.</a:t>
            </a:r>
            <a:br>
              <a:rPr lang="tr-TR" sz="2800" dirty="0">
                <a:latin typeface="Comic Sans MS" pitchFamily="66" charset="0"/>
              </a:rPr>
            </a:br>
            <a:endParaRPr lang="tr-TR" sz="2800" dirty="0">
              <a:latin typeface="Comic Sans MS" pitchFamily="66" charset="0"/>
            </a:endParaRPr>
          </a:p>
        </p:txBody>
      </p:sp>
      <p:pic>
        <p:nvPicPr>
          <p:cNvPr id="6146" name="Picture 2" descr="D:\Res.Hare.Gif\tree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97" y="908720"/>
            <a:ext cx="2090555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Res.Hare.Gif\tree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76" y="1583457"/>
            <a:ext cx="1428750" cy="147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95163" y="338835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uzun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768184" y="341970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kısa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56647935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679944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Evinizdeki ağır ve hafif varlıklara örnekler veriniz.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3074" name="Picture 2" descr="D:\Res.Hare.Gif\elephn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0" y="1326670"/>
            <a:ext cx="1296144" cy="1504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420040" y="32443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ağır</a:t>
            </a:r>
            <a:endParaRPr lang="tr-TR" dirty="0"/>
          </a:p>
        </p:txBody>
      </p:sp>
      <p:pic>
        <p:nvPicPr>
          <p:cNvPr id="3076" name="Picture 4" descr="http://plaatjessite.mine.nu/herfst/h006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59741"/>
            <a:ext cx="1238250" cy="1238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602466" y="324433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hafif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32362497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Res.Hare.Gif\anim2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43" y="1102986"/>
            <a:ext cx="973460" cy="1251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357290" y="4500570"/>
            <a:ext cx="6257940" cy="894258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Comic Sans MS" pitchFamily="66" charset="0"/>
              </a:rPr>
              <a:t>Paraya az, morale çok ihtiyacımız var.</a:t>
            </a:r>
            <a:br>
              <a:rPr lang="tr-TR" sz="2400" dirty="0">
                <a:latin typeface="Comic Sans MS" pitchFamily="66" charset="0"/>
              </a:rPr>
            </a:br>
            <a:endParaRPr lang="tr-TR" sz="2400" dirty="0">
              <a:latin typeface="Comic Sans MS" pitchFamily="66" charset="0"/>
            </a:endParaRPr>
          </a:p>
        </p:txBody>
      </p:sp>
      <p:pic>
        <p:nvPicPr>
          <p:cNvPr id="9218" name="Picture 2" descr="D:\Res.Hare.Gif\anim2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65" y="1100133"/>
            <a:ext cx="1333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619672" y="321297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az</a:t>
            </a:r>
            <a:endParaRPr lang="tr-TR" dirty="0"/>
          </a:p>
        </p:txBody>
      </p:sp>
      <p:pic>
        <p:nvPicPr>
          <p:cNvPr id="6" name="Picture 2" descr="D:\Res.Hare.Gif\anim2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28" y="1563042"/>
            <a:ext cx="973460" cy="1251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096585" y="321297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çok</a:t>
            </a:r>
            <a:endParaRPr lang="tr-TR" dirty="0"/>
          </a:p>
        </p:txBody>
      </p:sp>
      <p:pic>
        <p:nvPicPr>
          <p:cNvPr id="8" name="Picture 2" descr="D:\Res.Hare.Gif\anim2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21" y="1122579"/>
            <a:ext cx="973460" cy="1251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7607823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Yukarıdaki kelimeleri okuyunuz ve anlamlarını düşününüz. </a:t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>Sizce bu kelimeler zıt anlamlı mıdır?</a:t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>Üç tanesiyle cümle kurunuz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571472" y="57148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korkak – cesur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428728" y="150017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dost – düşman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2643174" y="242886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ucuz – pahalı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3960294" y="324433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dar – geniş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5214942" y="244729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boş – dolu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6143636" y="150017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kâr – zarar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7358082" y="64291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iç – dış</a:t>
            </a:r>
            <a:endParaRPr lang="tr-TR" dirty="0"/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Yukarıdaki kelimeleri okuyunuz ve anlamlarını düşününüz. </a:t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>Sizce bu kelimeler zıt anlamlı mıdır?</a:t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>Üç tanesiyle cümle kurunuz</a:t>
            </a:r>
            <a:endParaRPr lang="tr-TR" sz="2000" dirty="0"/>
          </a:p>
        </p:txBody>
      </p:sp>
      <p:sp>
        <p:nvSpPr>
          <p:cNvPr id="5" name="4 Dikdörtgen"/>
          <p:cNvSpPr/>
          <p:nvPr/>
        </p:nvSpPr>
        <p:spPr>
          <a:xfrm>
            <a:off x="2113708" y="142645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aşağı – yukarı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825938" y="64291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açık – kapalı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5265054" y="14132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aktif – pasif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42976" y="229178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acemi – usta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6286512" y="228371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ileri – geri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571472" y="320254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kolay – zor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7286644" y="321468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alt – üst</a:t>
            </a:r>
            <a:endParaRPr lang="tr-TR" dirty="0"/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Yukarıdaki kelimeleri okuyunuz ve anlamlarını düşününüz. </a:t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>Sizce bu kelimeler zıt anlamlı mıdır?</a:t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>Üç tanesiyle cümle kurunuz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 rot="19460790">
            <a:off x="385517" y="64835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sağlam – çürük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 rot="19443830">
            <a:off x="1159336" y="124869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ilk – son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 rot="19338496">
            <a:off x="1648509" y="190260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aç – tok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 rot="19410218">
            <a:off x="2147851" y="2548655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er – geç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 rot="19302611">
            <a:off x="2645203" y="3194977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alt – üst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3786182" y="378619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cimri – cömert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 rot="1952643">
            <a:off x="7235200" y="756813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açık – kapalı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 rot="2017053">
            <a:off x="6948220" y="1341683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ak – kara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 rot="1931877">
            <a:off x="6358335" y="1915259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beyaz – siyah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 rot="2041660">
            <a:off x="6001655" y="257330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kuru – yaş</a:t>
            </a:r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 rot="2128457">
            <a:off x="5416857" y="3213381"/>
            <a:ext cx="1176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ret – kabul</a:t>
            </a:r>
            <a:endParaRPr lang="tr-TR" dirty="0"/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857356" y="4463568"/>
            <a:ext cx="6905644" cy="608506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Hangi seçenek diğerlerinden farklıdır?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286116" y="1071546"/>
            <a:ext cx="22942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doğu-batı</a:t>
            </a:r>
          </a:p>
          <a:p>
            <a:pPr marL="342900" indent="-342900"/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 startAt="2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okul-mektep</a:t>
            </a:r>
          </a:p>
          <a:p>
            <a:pPr marL="342900" indent="-342900">
              <a:buAutoNum type="alphaUcParenR" startAt="2"/>
            </a:pPr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 startAt="2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armağan – hediye</a:t>
            </a:r>
          </a:p>
          <a:p>
            <a:pPr marL="342900" indent="-342900">
              <a:buAutoNum type="alphaUcParenR" startAt="2"/>
            </a:pPr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 startAt="2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mektup – name</a:t>
            </a:r>
          </a:p>
          <a:p>
            <a:pPr marL="342900" indent="-342900"/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14480" y="4463568"/>
            <a:ext cx="7048520" cy="608506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Hangi seçenek diğerlerinden farklıdır?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500430" y="1071546"/>
            <a:ext cx="18453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soru – cevap</a:t>
            </a:r>
          </a:p>
          <a:p>
            <a:pPr marL="342900" indent="-342900">
              <a:buAutoNum type="alphaUcParenR"/>
            </a:pPr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yatay – dikey</a:t>
            </a:r>
          </a:p>
          <a:p>
            <a:pPr marL="342900" indent="-342900">
              <a:buAutoNum type="alphaUcParenR"/>
            </a:pPr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 hızlı –süratli</a:t>
            </a:r>
          </a:p>
          <a:p>
            <a:pPr marL="342900" indent="-342900">
              <a:buAutoNum type="alphaUcParenR"/>
            </a:pPr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 ilk - son</a:t>
            </a:r>
            <a:endParaRPr lang="tr-TR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679944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  <a:cs typeface="Times New Roman" pitchFamily="18" charset="0"/>
              </a:rPr>
              <a:t>            Yukarıdaki  </a:t>
            </a:r>
            <a:r>
              <a:rPr lang="tr-TR" sz="2000" dirty="0" smtClean="0">
                <a:latin typeface="Comic Sans MS" pitchFamily="66" charset="0"/>
                <a:cs typeface="Times New Roman" pitchFamily="18" charset="0"/>
              </a:rPr>
              <a:t>cümlelerin hangisi farklıdır?</a:t>
            </a:r>
            <a:endParaRPr lang="tr-TR" sz="2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714612" y="642918"/>
            <a:ext cx="358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A) Yazın başı pişenin kışın aşı pişer.</a:t>
            </a: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2714612" y="1214422"/>
            <a:ext cx="42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B) Akıllı düşman akılsız dosttan hayırlıdır.</a:t>
            </a:r>
            <a:endParaRPr lang="tr-TR" b="1" dirty="0"/>
          </a:p>
        </p:txBody>
      </p:sp>
      <p:sp>
        <p:nvSpPr>
          <p:cNvPr id="6" name="5 Dikdörtgen"/>
          <p:cNvSpPr/>
          <p:nvPr/>
        </p:nvSpPr>
        <p:spPr>
          <a:xfrm>
            <a:off x="2714612" y="1714488"/>
            <a:ext cx="323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C) Tok, acın halinden anlamaz. </a:t>
            </a:r>
            <a:endParaRPr lang="tr-TR" b="1" dirty="0"/>
          </a:p>
        </p:txBody>
      </p:sp>
      <p:sp>
        <p:nvSpPr>
          <p:cNvPr id="7" name="6 Dikdörtgen"/>
          <p:cNvSpPr/>
          <p:nvPr/>
        </p:nvSpPr>
        <p:spPr>
          <a:xfrm>
            <a:off x="2759546" y="2285992"/>
            <a:ext cx="337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D) Ayşegül bahçeden gül topladı. </a:t>
            </a:r>
            <a:endParaRPr lang="tr-TR" b="1" dirty="0"/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        Hangi </a:t>
            </a:r>
            <a:r>
              <a:rPr lang="tr-TR" sz="2000" dirty="0" smtClean="0">
                <a:latin typeface="Comic Sans MS" pitchFamily="66" charset="0"/>
              </a:rPr>
              <a:t>cümlelerde zıt anlamlı kelimeler vardır?</a:t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/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>a) A-C-D       b) B-C-D       c) A-B-C       d) A-B-C-D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143108" y="64291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A) İyi evlat babayı vezir, kötü evlat rezil eder.</a:t>
            </a:r>
          </a:p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B) Akıllı düşününceye kadar, deli oğlunu everir.</a:t>
            </a:r>
          </a:p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C) Kurunun yanında yaş da yandı. </a:t>
            </a:r>
          </a:p>
          <a:p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D) Sağlam kafa sağlam vücutta bulunur.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571604" y="4463568"/>
            <a:ext cx="7191396" cy="608506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Hangi cümlede zıt anlamlı kelime yoktur?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214414" y="857232"/>
            <a:ext cx="6929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Koridorun dar olmasına karşın, odalar gayet geniş.</a:t>
            </a:r>
          </a:p>
          <a:p>
            <a:pPr marL="342900" indent="-342900">
              <a:buAutoNum type="alphaUcParenR"/>
            </a:pPr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Ayağını yorganına göre uzat.</a:t>
            </a:r>
          </a:p>
          <a:p>
            <a:pPr marL="342900" indent="-342900">
              <a:buAutoNum type="alphaUcParenR"/>
            </a:pPr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C)  Sağlam yumurtaları paketlere diz, çürük yumurtaları ise çöpe at.</a:t>
            </a:r>
            <a:br>
              <a:rPr lang="tr-TR" b="1" i="1" dirty="0" smtClean="0">
                <a:latin typeface="Times New Roman" pitchFamily="18" charset="0"/>
                <a:cs typeface="Times New Roman" pitchFamily="18" charset="0"/>
              </a:rPr>
            </a:br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D)  Yıllardır kâr eden şirket, sen gidince zarar etmeye başladı. </a:t>
            </a:r>
            <a:endParaRPr lang="tr-TR" b="1" dirty="0"/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  <a:cs typeface="Times New Roman" pitchFamily="18" charset="0"/>
              </a:rPr>
              <a:t>Benim için kitap okurken, kalın yada ince olması önemli değil. </a:t>
            </a:r>
            <a:endParaRPr lang="tr-TR" sz="24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9" descr="D:\Res.Hare.Gif\20 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14" y="1144538"/>
            <a:ext cx="1487666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:\Res.Hare.Gif\20 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72325"/>
            <a:ext cx="551562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411760" y="292494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kalın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951181" y="274027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ince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83811016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         Hangi </a:t>
            </a:r>
            <a:r>
              <a:rPr lang="tr-TR" sz="2000" dirty="0" smtClean="0">
                <a:latin typeface="Comic Sans MS" pitchFamily="66" charset="0"/>
              </a:rPr>
              <a:t>cümlelerde zıt anlamlı kelimeler vardır?</a:t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/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>       a</a:t>
            </a:r>
            <a:r>
              <a:rPr lang="tr-TR" sz="2000" dirty="0" smtClean="0">
                <a:latin typeface="Comic Sans MS" pitchFamily="66" charset="0"/>
              </a:rPr>
              <a:t>) 2-3-4    b) 1-2-3     c) 1-3-4     d) Hiçbiri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1643042" y="500042"/>
            <a:ext cx="6143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Antakya’nın yemekleri harikadır.</a:t>
            </a:r>
          </a:p>
          <a:p>
            <a:pPr marL="342900" indent="-342900">
              <a:buAutoNum type="arabicParenR"/>
            </a:pPr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Yıllardır kâr eden şirket, sen gidince zarar etmeye başladı. </a:t>
            </a:r>
          </a:p>
          <a:p>
            <a:pPr marL="342900" indent="-342900"/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3)  Arabamın hem içini hem dışını güzelce yıkadım.</a:t>
            </a:r>
          </a:p>
          <a:p>
            <a:pPr marL="342900" indent="-342900"/>
            <a:endParaRPr lang="tr-T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4)  Kimi gün güldük, kimi gün ağladık; koca bir ömrü tükettik.</a:t>
            </a:r>
            <a:endParaRPr lang="tr-TR" b="1" dirty="0"/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305800" cy="891684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Yukarıdaki cümleleri okuyunuz ve zıt anlamlı kelimeleri  bulunuz?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259632" y="260648"/>
            <a:ext cx="62001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Yaz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ın başı pişenin </a:t>
            </a: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kış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ın aşı pişer.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i="1" dirty="0">
                <a:latin typeface="Times New Roman" pitchFamily="18" charset="0"/>
                <a:cs typeface="Times New Roman" pitchFamily="18" charset="0"/>
              </a:rPr>
              <a:t>Akıllı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düşman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akılsız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dost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tan hayırlıdır.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ın halinden anlamaz. 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İyi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evlat babayı vezir,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kötü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evlat rezil eder.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Akıllı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düşününceye kadar,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deli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oğlunu everir.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Kuru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nun yanında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yaş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da yandı.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i="1" dirty="0">
                <a:latin typeface="Times New Roman" pitchFamily="18" charset="0"/>
                <a:cs typeface="Times New Roman" pitchFamily="18" charset="0"/>
              </a:rPr>
              <a:t>Koridorun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dar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olmasına karşın, odalar gayet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geniş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Sağlam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yumurtaları paketlere diz,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çürük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yumurtaları ise çöpe at.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i="1" dirty="0">
                <a:latin typeface="Times New Roman" pitchFamily="18" charset="0"/>
                <a:cs typeface="Times New Roman" pitchFamily="18" charset="0"/>
              </a:rPr>
              <a:t>Yıllardır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kâr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eden şirket, sen gidince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zarar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etmeye başladı. 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i="1" dirty="0">
                <a:latin typeface="Times New Roman" pitchFamily="18" charset="0"/>
                <a:cs typeface="Times New Roman" pitchFamily="18" charset="0"/>
              </a:rPr>
              <a:t>Arabamın hem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içini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dışını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güzelce yıkadım.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i="1" dirty="0">
                <a:latin typeface="Times New Roman" pitchFamily="18" charset="0"/>
                <a:cs typeface="Times New Roman" pitchFamily="18" charset="0"/>
              </a:rPr>
              <a:t>Kimi gün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güldük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, kimi gün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ağladık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; koca bir ömrü tükettik.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i="1" dirty="0">
                <a:latin typeface="Times New Roman" pitchFamily="18" charset="0"/>
                <a:cs typeface="Times New Roman" pitchFamily="18" charset="0"/>
              </a:rPr>
              <a:t>Basketçiler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, halterciler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kısa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boylu olur.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i="1" dirty="0">
                <a:latin typeface="Times New Roman" pitchFamily="18" charset="0"/>
                <a:cs typeface="Times New Roman" pitchFamily="18" charset="0"/>
              </a:rPr>
              <a:t>Paraya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, morale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çok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ihtiyacımız var.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r>
              <a:rPr lang="tr-TR" i="1" dirty="0">
                <a:latin typeface="Times New Roman" pitchFamily="18" charset="0"/>
                <a:cs typeface="Times New Roman" pitchFamily="18" charset="0"/>
              </a:rPr>
              <a:t>Bu sınavda dört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yanlış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, bir 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doğruyu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götürüyor.</a:t>
            </a:r>
            <a:br>
              <a:rPr lang="tr-TR" i="1" dirty="0">
                <a:latin typeface="Times New Roman" pitchFamily="18" charset="0"/>
                <a:cs typeface="Times New Roman" pitchFamily="18" charset="0"/>
              </a:rPr>
            </a:br>
            <a:endParaRPr lang="tr-TR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244076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1000100" y="1500174"/>
            <a:ext cx="7180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Segoe Script" pitchFamily="34" charset="0"/>
              </a:rPr>
              <a:t>HAZIRLAYAN:</a:t>
            </a:r>
          </a:p>
          <a:p>
            <a:r>
              <a:rPr lang="tr-TR" sz="2000" dirty="0" smtClean="0">
                <a:latin typeface="Segoe Script" pitchFamily="34" charset="0"/>
              </a:rPr>
              <a:t>M.NAZAN GÖKŞEN</a:t>
            </a:r>
          </a:p>
          <a:p>
            <a:r>
              <a:rPr lang="tr-TR" sz="2000" dirty="0" smtClean="0">
                <a:solidFill>
                  <a:srgbClr val="0000FF"/>
                </a:solidFill>
                <a:latin typeface="Segoe Script" pitchFamily="34" charset="0"/>
              </a:rPr>
              <a:t>VALİ TEOMAN İLKOKULU ÖĞRETMENİ</a:t>
            </a:r>
            <a:r>
              <a:rPr lang="tr-TR" sz="2000" dirty="0" smtClean="0">
                <a:latin typeface="Segoe Script" pitchFamily="34" charset="0"/>
              </a:rPr>
              <a:t>-ANTAKYA</a:t>
            </a:r>
          </a:p>
        </p:txBody>
      </p:sp>
    </p:spTree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Kaplan ne kadar hızlı ise salyangoz o kadar yavaştır.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267744" y="256490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hızlı</a:t>
            </a:r>
            <a:endParaRPr lang="tr-TR" dirty="0"/>
          </a:p>
        </p:txBody>
      </p:sp>
      <p:pic>
        <p:nvPicPr>
          <p:cNvPr id="2052" name="Picture 4" descr="D:\Res.Hare.Gif\cheeta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3794"/>
            <a:ext cx="2436270" cy="1044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402864" y="2564904"/>
            <a:ext cx="7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yavaş</a:t>
            </a:r>
            <a:endParaRPr lang="tr-TR" dirty="0"/>
          </a:p>
        </p:txBody>
      </p:sp>
      <p:pic>
        <p:nvPicPr>
          <p:cNvPr id="8" name="Picture 2" descr="D:\R2-Animasyon\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2550046" cy="8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7143657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357290" y="4572008"/>
            <a:ext cx="7400948" cy="785818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Tembel yada çalışkan olmak senin elinde.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5122" name="Picture 2" descr="D:\Res.Hare.Gif\t1060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18" y="1271326"/>
            <a:ext cx="1040405" cy="1410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10552" y="289244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tembel</a:t>
            </a:r>
            <a:endParaRPr lang="tr-TR" dirty="0"/>
          </a:p>
        </p:txBody>
      </p:sp>
      <p:pic>
        <p:nvPicPr>
          <p:cNvPr id="5" name="Picture 2" descr="C:\Users\nazan\Desktop\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1171575" cy="103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836348" y="286695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çalışkan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58293400"/>
      </p:ext>
    </p:extLst>
  </p:cSld>
  <p:clrMapOvr>
    <a:masterClrMapping/>
  </p:clrMapOvr>
  <p:transition spd="med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42910" y="4429132"/>
            <a:ext cx="8215338" cy="785818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Kış mevsiminde geceler uzun, gündüzler kısa olur.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6148" name="Picture 4" descr="http://www.fantastikresimler.net/wp-content/uploads/2011/04/kar-resimleri-hareketli-manza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3384375" cy="2520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gifanimasyon.com/manzara2/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3994"/>
            <a:ext cx="3356419" cy="2510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62913" y="3263928"/>
            <a:ext cx="62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gece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300192" y="326392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gündüz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94023031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1538" y="4429132"/>
            <a:ext cx="7329510" cy="75138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Güzeli ağlatırlar, çirkini söyletirler.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4098" name="Picture 2" descr="Komik Cadılar, hareketli komik cadilor, Komik Uçan Cadı Gifleri, Komik Hareketli Cadı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4482"/>
            <a:ext cx="2972675" cy="2452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2.blogcu.com/images/k/u/z/kuzucuklarindunyasi/coccole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5711"/>
            <a:ext cx="2088232" cy="2508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23728" y="314096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güzel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225710" y="3140968"/>
            <a:ext cx="65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çirkin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75672881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71472" y="4429132"/>
            <a:ext cx="8075390" cy="75138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Sınıftaki kız ve erkek öğrencilerin toplamı elli mi?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4098" name="Picture 2" descr="D:\Res.Hare.Gif\lector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79" y="119675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Res.Hare.Gif\lector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196752"/>
            <a:ext cx="1512491" cy="1440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07597" y="299695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kız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169005" y="285293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erkek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24546553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1538" y="4463568"/>
            <a:ext cx="7691462" cy="1143000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Comic Sans MS" pitchFamily="66" charset="0"/>
              </a:rPr>
              <a:t>Bedenim yaşlandı, fakat ruhum hâlâ genç.</a:t>
            </a:r>
            <a:br>
              <a:rPr lang="tr-TR" sz="2400" dirty="0">
                <a:latin typeface="Comic Sans MS" pitchFamily="66" charset="0"/>
              </a:rPr>
            </a:br>
            <a:endParaRPr lang="tr-TR" sz="2400" dirty="0">
              <a:latin typeface="Comic Sans MS" pitchFamily="66" charset="0"/>
            </a:endParaRPr>
          </a:p>
        </p:txBody>
      </p:sp>
      <p:pic>
        <p:nvPicPr>
          <p:cNvPr id="5122" name="Picture 2" descr="http://img98.imageshack.us/img98/2636/009da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70" y="764704"/>
            <a:ext cx="165618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74.imageshack.us/img174/9614/1189694929schlumpf0074ni7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404664"/>
            <a:ext cx="180020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23728" y="3040886"/>
            <a:ext cx="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yaşlı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534623" y="3040886"/>
            <a:ext cx="61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genç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64150561"/>
      </p:ext>
    </p:extLst>
  </p:cSld>
  <p:clrMapOvr>
    <a:masterClrMapping/>
  </p:clrMapOvr>
  <p:transition spd="slow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ı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1034</TotalTime>
  <Words>509</Words>
  <Application>Microsoft Office PowerPoint</Application>
  <PresentationFormat>Ekran Gösterisi (4:3)</PresentationFormat>
  <Paragraphs>138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Hasır</vt:lpstr>
      <vt:lpstr>Ninem:     -Büyüklerine saygılı ol, küçüklerini sev dedi.</vt:lpstr>
      <vt:lpstr>Basketçiler uzun, halterciler kısa boylu olur. </vt:lpstr>
      <vt:lpstr>Benim için kitap okurken, kalın yada ince olması önemli değil. </vt:lpstr>
      <vt:lpstr>Kaplan ne kadar hızlı ise salyangoz o kadar yavaştır.</vt:lpstr>
      <vt:lpstr>Tembel yada çalışkan olmak senin elinde.</vt:lpstr>
      <vt:lpstr>Kış mevsiminde geceler uzun, gündüzler kısa olur.</vt:lpstr>
      <vt:lpstr>Güzeli ağlatırlar, çirkini söyletirler.</vt:lpstr>
      <vt:lpstr>Sınıftaki kız ve erkek öğrencilerin toplamı elli mi?</vt:lpstr>
      <vt:lpstr>Bedenim yaşlandı, fakat ruhum hâlâ genç. </vt:lpstr>
      <vt:lpstr>Antakya’nın acı yemekleri de tatlıları da nefistir.</vt:lpstr>
      <vt:lpstr>Annem şişman, babam zayıftır.</vt:lpstr>
      <vt:lpstr>Yazın başı pişenin, kışın aşı pişer. </vt:lpstr>
      <vt:lpstr>Çorbayı sıcak, ayranı soğuk severim. </vt:lpstr>
      <vt:lpstr>Baylar ve bayanlar birlikte halay çektiler.</vt:lpstr>
      <vt:lpstr>Kimi gün güldük, kimi gün ağladık.</vt:lpstr>
      <vt:lpstr>Sınıfta, tekil ve çoğul kelimeler ile ilgili sunum yaptım.</vt:lpstr>
      <vt:lpstr>Toplama işlemi yaparken artı, çıkarma işlemi yaparken eksi sembollerini kullanırız.</vt:lpstr>
      <vt:lpstr>İlkbaharda yeşeren doğa, sonbaharda sararır. </vt:lpstr>
      <vt:lpstr>Biz neşeli gençleriz, hiç üzüntü bilmeyiz.</vt:lpstr>
      <vt:lpstr>Evinizdeki ağır ve hafif varlıklara örnekler veriniz.</vt:lpstr>
      <vt:lpstr>Paraya az, morale çok ihtiyacımız var. </vt:lpstr>
      <vt:lpstr>Yukarıdaki kelimeleri okuyunuz ve anlamlarını düşününüz.  Sizce bu kelimeler zıt anlamlı mıdır? Üç tanesiyle cümle kurunuz</vt:lpstr>
      <vt:lpstr>Yukarıdaki kelimeleri okuyunuz ve anlamlarını düşününüz.  Sizce bu kelimeler zıt anlamlı mıdır? Üç tanesiyle cümle kurunuz</vt:lpstr>
      <vt:lpstr>Yukarıdaki kelimeleri okuyunuz ve anlamlarını düşününüz.  Sizce bu kelimeler zıt anlamlı mıdır? Üç tanesiyle cümle kurunuz</vt:lpstr>
      <vt:lpstr>Hangi seçenek diğerlerinden farklıdır?</vt:lpstr>
      <vt:lpstr>Hangi seçenek diğerlerinden farklıdır?</vt:lpstr>
      <vt:lpstr>            Yukarıdaki  cümlelerin hangisi farklıdır?</vt:lpstr>
      <vt:lpstr>        Hangi cümlelerde zıt anlamlı kelimeler vardır?  a) A-C-D       b) B-C-D       c) A-B-C       d) A-B-C-D</vt:lpstr>
      <vt:lpstr>Hangi cümlede zıt anlamlı kelime yoktur?</vt:lpstr>
      <vt:lpstr>         Hangi cümlelerde zıt anlamlı kelimeler vardır?         a) 2-3-4    b) 1-2-3     c) 1-3-4     d) Hiçbiri</vt:lpstr>
      <vt:lpstr>Yukarıdaki cümleleri okuyunuz ve zıt anlamlı kelimeleri  bulunuz?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nazan</dc:creator>
  <cp:lastModifiedBy>nazan</cp:lastModifiedBy>
  <cp:revision>75</cp:revision>
  <dcterms:created xsi:type="dcterms:W3CDTF">2012-08-05T16:00:03Z</dcterms:created>
  <dcterms:modified xsi:type="dcterms:W3CDTF">2012-09-10T17:59:37Z</dcterms:modified>
</cp:coreProperties>
</file>